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6" r:id="rId3"/>
    <p:sldId id="28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7096"/>
    <a:srgbClr val="C94235"/>
    <a:srgbClr val="EEC336"/>
    <a:srgbClr val="00A0D3"/>
    <a:srgbClr val="A39367"/>
    <a:srgbClr val="37A093"/>
    <a:srgbClr val="CEBC8D"/>
    <a:srgbClr val="A2C042"/>
    <a:srgbClr val="823888"/>
    <a:srgbClr val="386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58" autoAdjust="0"/>
  </p:normalViewPr>
  <p:slideViewPr>
    <p:cSldViewPr snapToGrid="0" snapToObjects="1" showGuides="1">
      <p:cViewPr>
        <p:scale>
          <a:sx n="118" d="100"/>
          <a:sy n="118" d="100"/>
        </p:scale>
        <p:origin x="-1434" y="198"/>
      </p:cViewPr>
      <p:guideLst>
        <p:guide orient="horz" pos="2951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D7096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D70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rgbClr val="5D7096"/>
                </a:solidFill>
              </a:defRPr>
            </a:lvl4pPr>
            <a:lvl5pPr>
              <a:defRPr>
                <a:solidFill>
                  <a:srgbClr val="5D7096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5D7096"/>
                </a:solidFill>
              </a:defRPr>
            </a:lvl1pPr>
            <a:lvl2pPr>
              <a:defRPr>
                <a:solidFill>
                  <a:srgbClr val="5D7096"/>
                </a:solidFill>
              </a:defRPr>
            </a:lvl2pPr>
            <a:lvl3pPr>
              <a:defRPr>
                <a:solidFill>
                  <a:srgbClr val="5D7096"/>
                </a:solidFill>
              </a:defRPr>
            </a:lvl3pPr>
            <a:lvl4pPr>
              <a:defRPr>
                <a:solidFill>
                  <a:srgbClr val="5D7096"/>
                </a:solidFill>
              </a:defRPr>
            </a:lvl4pPr>
            <a:lvl5pPr>
              <a:defRPr>
                <a:solidFill>
                  <a:srgbClr val="5D7096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42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5" descr="band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3813"/>
            <a:ext cx="3563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AD0008"/>
                </a:solidFill>
              </a:defRPr>
            </a:lvl1pPr>
          </a:lstStyle>
          <a:p>
            <a:r>
              <a:rPr lang="en-US" dirty="0" err="1" smtClean="0"/>
              <a:t>Cliquez</a:t>
            </a:r>
            <a:r>
              <a:rPr lang="en-US" dirty="0" smtClean="0"/>
              <a:t> et </a:t>
            </a:r>
            <a:r>
              <a:rPr lang="en-US" dirty="0" err="1" smtClean="0"/>
              <a:t>modifiez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7761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Cliquez</a:t>
            </a:r>
            <a:r>
              <a:rPr lang="en-US" dirty="0" smtClean="0"/>
              <a:t> pour modifier le style des sous-</a:t>
            </a:r>
            <a:r>
              <a:rPr lang="en-US" dirty="0" err="1" smtClean="0"/>
              <a:t>titres</a:t>
            </a:r>
            <a:r>
              <a:rPr lang="en-US" dirty="0" smtClean="0"/>
              <a:t> du masque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6BEE2-E21A-45CE-8A99-8C78F42C7798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4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1281-1AAB-48CA-B4B2-6CE4F4DD0DF4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5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97FD0B-AC5E-44A4-AFEA-8E2327D973F0}" type="datetimeFigureOut">
              <a:rPr lang="fr-FR" altLang="fr-FR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04/11/2021</a:t>
            </a:fld>
            <a:endParaRPr lang="fr-FR" alt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84A73-CEB9-48E9-91E4-D10B652575A2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7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867C4F-A8A7-49BE-BEAD-523F9E258AFE}" type="datetimeFigureOut">
              <a:rPr lang="fr-FR" altLang="fr-FR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04/11/2021</a:t>
            </a:fld>
            <a:endParaRPr lang="fr-FR" alt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2642-0296-4DD9-B9C0-2FF986FAC840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30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1B247-CC7E-45F5-B7F6-68CA45E07C9C}" type="datetimeFigureOut">
              <a:rPr lang="fr-FR" altLang="fr-FR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04/11/2021</a:t>
            </a:fld>
            <a:endParaRPr lang="fr-FR" alt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035B-CAA2-4AA0-83AA-28F243EF7E11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2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E302A-BB59-4FBD-8C0C-127E6442467E}" type="datetimeFigureOut">
              <a:rPr lang="fr-FR" altLang="fr-FR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04/11/2021</a:t>
            </a:fld>
            <a:endParaRPr lang="fr-FR" alt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22B6-337A-4C8D-8568-66B60CB0A455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685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97AB7-CD79-4FFA-917B-CA03D159D291}" type="datetimeFigureOut">
              <a:rPr lang="fr-FR" altLang="fr-FR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04/11/2021</a:t>
            </a:fld>
            <a:endParaRPr lang="fr-FR" alt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2636-B4D4-4BAD-83C8-64EDA5F9055F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57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8BBC4-6B37-48A0-B610-B897776B210F}" type="datetimeFigureOut">
              <a:rPr lang="fr-FR" altLang="fr-FR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04/11/2021</a:t>
            </a:fld>
            <a:endParaRPr lang="fr-FR" alt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09E4C-91F3-4AE0-9D3A-F916785F06A0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30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5D7096"/>
                </a:solidFill>
              </a:defRPr>
            </a:lvl2pPr>
            <a:lvl3pPr>
              <a:defRPr>
                <a:solidFill>
                  <a:srgbClr val="5D7096"/>
                </a:solidFill>
              </a:defRPr>
            </a:lvl3pPr>
            <a:lvl4pPr>
              <a:defRPr>
                <a:solidFill>
                  <a:srgbClr val="5D7096"/>
                </a:solidFill>
              </a:defRPr>
            </a:lvl4pPr>
            <a:lvl5pPr>
              <a:defRPr>
                <a:solidFill>
                  <a:srgbClr val="5D7096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07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BEB2D-1C07-45DD-B712-EBE0DC61041B}" type="datetimeFigureOut">
              <a:rPr lang="fr-FR" altLang="fr-FR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04/11/2021</a:t>
            </a:fld>
            <a:endParaRPr lang="fr-FR" alt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C394F-07AD-4F48-9428-3886FC0AFBC3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14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6C6129-C565-4686-8093-4D7030ADF200}" type="datetimeFigureOut">
              <a:rPr lang="fr-FR" altLang="fr-FR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04/11/2021</a:t>
            </a:fld>
            <a:endParaRPr lang="fr-FR" alt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F98A2-CF18-4997-BB19-0A2E5D960B7D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75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B3879-88DB-4765-B69A-6F309566DD71}" type="datetimeFigureOut">
              <a:rPr lang="fr-FR" altLang="fr-FR">
                <a:solidFill>
                  <a:prstClr val="black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04/11/2021</a:t>
            </a:fld>
            <a:endParaRPr lang="fr-FR" altLang="fr-FR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7842-854B-4660-B047-A3EA257B252D}" type="slidenum">
              <a:rPr lang="fr-FR" altLang="fr-FR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fr-FR" alt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93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D7096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D709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5D7096"/>
                </a:solidFill>
              </a:defRPr>
            </a:lvl2pPr>
            <a:lvl3pPr>
              <a:defRPr sz="2000">
                <a:solidFill>
                  <a:srgbClr val="5D7096"/>
                </a:solidFill>
              </a:defRPr>
            </a:lvl3pPr>
            <a:lvl4pPr>
              <a:defRPr sz="1800">
                <a:solidFill>
                  <a:srgbClr val="5D7096"/>
                </a:solidFill>
              </a:defRPr>
            </a:lvl4pPr>
            <a:lvl5pPr>
              <a:defRPr sz="1800">
                <a:solidFill>
                  <a:srgbClr val="5D70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rgbClr val="5D7096"/>
                </a:solidFill>
              </a:defRPr>
            </a:lvl2pPr>
            <a:lvl3pPr>
              <a:defRPr sz="2000">
                <a:solidFill>
                  <a:srgbClr val="5D7096"/>
                </a:solidFill>
              </a:defRPr>
            </a:lvl3pPr>
            <a:lvl4pPr>
              <a:defRPr sz="1800">
                <a:solidFill>
                  <a:srgbClr val="5D7096"/>
                </a:solidFill>
              </a:defRPr>
            </a:lvl4pPr>
            <a:lvl5pPr>
              <a:defRPr sz="1800">
                <a:solidFill>
                  <a:srgbClr val="5D709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9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3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3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09181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AC6C06-EB82-1D47-A7F5-EEEBBD422216}" type="datetimeFigureOut">
              <a:rPr lang="fr-FR" smtClean="0"/>
              <a:t>04/11/2021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8EDB71-9A87-BC4E-B21B-720DAB4B98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9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74638"/>
            <a:ext cx="9144000" cy="1142999"/>
          </a:xfrm>
          <a:prstGeom prst="rect">
            <a:avLst/>
          </a:prstGeom>
          <a:solidFill>
            <a:srgbClr val="5D709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59FB3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pic>
        <p:nvPicPr>
          <p:cNvPr id="10" name="Image 9" descr="ppt_casvp-pieddePag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2587"/>
            <a:ext cx="9144000" cy="71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Trebuchet MS"/>
          <a:ea typeface="+mj-ea"/>
          <a:cs typeface="+mj-cs"/>
        </a:defRPr>
      </a:lvl1pPr>
    </p:titleStyle>
    <p:bodyStyle>
      <a:lvl1pPr marL="446088" indent="-446088" algn="l" defTabSz="457200" rtl="0" eaLnBrk="1" latinLnBrk="0" hangingPunct="1">
        <a:spcBef>
          <a:spcPct val="20000"/>
        </a:spcBef>
        <a:buFont typeface="Wingdings" charset="2"/>
        <a:buChar char="u"/>
        <a:defRPr sz="3200" b="1" kern="1200">
          <a:solidFill>
            <a:srgbClr val="5D7096"/>
          </a:solidFill>
          <a:latin typeface="Trebuchet MS"/>
          <a:ea typeface="+mn-ea"/>
          <a:cs typeface="+mn-cs"/>
        </a:defRPr>
      </a:lvl1pPr>
      <a:lvl2pPr marL="720725" indent="-263525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rgbClr val="5D7096"/>
          </a:solidFill>
          <a:latin typeface="Trebuchet MS"/>
          <a:ea typeface="+mn-ea"/>
          <a:cs typeface="+mn-cs"/>
        </a:defRPr>
      </a:lvl2pPr>
      <a:lvl3pPr marL="982663" indent="-176213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D7096"/>
          </a:solidFill>
          <a:latin typeface="Trebuchet M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Trebuchet M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Trebuchet M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>
            <a:spLocks noChangeArrowheads="1"/>
          </p:cNvSpPr>
          <p:nvPr userDrawn="1"/>
        </p:nvSpPr>
        <p:spPr bwMode="auto">
          <a:xfrm>
            <a:off x="93663" y="641350"/>
            <a:ext cx="8940800" cy="911225"/>
          </a:xfrm>
          <a:prstGeom prst="roundRect">
            <a:avLst>
              <a:gd name="adj" fmla="val 16667"/>
            </a:avLst>
          </a:prstGeom>
          <a:solidFill>
            <a:srgbClr val="AD0008"/>
          </a:solidFill>
          <a:ln w="38100">
            <a:solidFill>
              <a:srgbClr val="FFBD90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ln>
                <a:solidFill>
                  <a:srgbClr val="000000"/>
                </a:solidFill>
              </a:ln>
              <a:solidFill>
                <a:prstClr val="white"/>
              </a:solidFill>
              <a:ea typeface="ＭＳ Ｐゴシック" pitchFamily="34" charset="-128"/>
            </a:endParaRPr>
          </a:p>
        </p:txBody>
      </p:sp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30300" y="641350"/>
            <a:ext cx="7678738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et modifiez le titre</a:t>
            </a:r>
            <a:endParaRPr lang="fr-FR" altLang="fr-FR" smtClean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14325" y="2138363"/>
            <a:ext cx="849471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Cliquez pour modifier les styles du texte du masque</a:t>
            </a:r>
          </a:p>
          <a:p>
            <a:pPr lvl="1"/>
            <a:r>
              <a:rPr lang="en-US" altLang="fr-FR" smtClean="0"/>
              <a:t>Deuxième niveau</a:t>
            </a:r>
          </a:p>
          <a:p>
            <a:pPr lvl="2"/>
            <a:r>
              <a:rPr lang="en-US" altLang="fr-FR" smtClean="0"/>
              <a:t>Troisième niveau</a:t>
            </a:r>
          </a:p>
          <a:p>
            <a:pPr lvl="3"/>
            <a:r>
              <a:rPr lang="en-US" altLang="fr-FR" smtClean="0"/>
              <a:t>Quatrième niveau</a:t>
            </a:r>
          </a:p>
          <a:p>
            <a:pPr lvl="4"/>
            <a:r>
              <a:rPr lang="en-US" altLang="fr-FR" smtClean="0"/>
              <a:t>Cinquième niveau</a:t>
            </a:r>
            <a:endParaRPr lang="fr-FR" altLang="fr-FR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20675" y="641350"/>
            <a:ext cx="668338" cy="9112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 b="1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F21E5-BF34-49AE-A181-43A77457A2E5}" type="slidenum">
              <a:rPr lang="fr-FR" altLang="fr-FR">
                <a:solidFill>
                  <a:prstClr val="white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r>
              <a:rPr lang="fr-FR" altLang="fr-FR">
                <a:solidFill>
                  <a:prstClr val="white"/>
                </a:solidFill>
                <a:ea typeface="ＭＳ Ｐゴシック" pitchFamily="34" charset="-128"/>
              </a:rPr>
              <a:t> •</a:t>
            </a:r>
          </a:p>
        </p:txBody>
      </p:sp>
      <p:pic>
        <p:nvPicPr>
          <p:cNvPr id="1030" name="Image 2" descr="Logo_CASVP_édition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28829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33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/>
          <a:ea typeface="ＭＳ Ｐゴシック" charset="0"/>
          <a:cs typeface="Trebuchet M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0"/>
          <a:cs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0"/>
          <a:cs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0"/>
          <a:cs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0"/>
          <a:cs typeface="Trebuchet MS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charset="0"/>
          <a:ea typeface="ＭＳ Ｐゴシック" charset="0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u"/>
        <a:defRPr sz="3200" b="1" kern="1200">
          <a:solidFill>
            <a:srgbClr val="07761C"/>
          </a:solidFill>
          <a:latin typeface="Trebuchet MS"/>
          <a:ea typeface="ＭＳ Ｐゴシック" charset="0"/>
          <a:cs typeface="Trebuchet M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rebuchet MS"/>
          <a:ea typeface="ＭＳ Ｐゴシック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pt_casv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914"/>
            <a:ext cx="9144000" cy="64660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60270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4800" dirty="0">
                <a:solidFill>
                  <a:schemeClr val="bg1"/>
                </a:solidFill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Alimentation en EHPAD</a:t>
            </a:r>
            <a:endParaRPr lang="en-US" sz="48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51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Réponses aux idées fausses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Les résidents apprécient les changements. </a:t>
            </a:r>
          </a:p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Des saveurs nouvelles peuvent être proposées à condition que celles –ci soient adaptées à une éventuelle pathologie.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2919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Nouvelle approche des cuisiniers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La réduction conséquente des déclinaisons rend le travail des cuisiniers plus intéressant , mais plus difficile. </a:t>
            </a:r>
          </a:p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Repas qui ont du goût et adaptés.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7881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Objectif de l’alimentation en EHPAD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Nourrir les personnes âgées le plus possible d’une manière naturelle jusqu’à la fin de leur vie afin de mieux répondre aux attentes des résidents.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15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Communication avec les résidents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Information concernant la satisfaction ou l’insatisfaction des résidents. </a:t>
            </a:r>
          </a:p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En salle de restaurant. </a:t>
            </a:r>
          </a:p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Dans les étages.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531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 altLang="fr-FR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 altLang="fr-FR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pic>
        <p:nvPicPr>
          <p:cNvPr id="27652" name="Picture 4" descr="IMG_3000 photo cas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21750" y="-11372850"/>
            <a:ext cx="49377600" cy="329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33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pic>
        <p:nvPicPr>
          <p:cNvPr id="28676" name="Picture 2" descr="C:\Users\Jean-Luc.Valenti\Pictures\phot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0"/>
            <a:ext cx="9553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192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altLang="fr-FR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  <p:pic>
        <p:nvPicPr>
          <p:cNvPr id="29700" name="Picture 2" descr="C:\Users\Jean-Luc.Valenti\Pictures\photo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0" y="-2286000"/>
            <a:ext cx="15240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520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>
                <a:latin typeface="Trebuchet MS" panose="020B0603020202020204" pitchFamily="34" charset="0"/>
                <a:ea typeface="ＭＳ Ｐゴシック" pitchFamily="34" charset="-128"/>
                <a:cs typeface="Trebuchet MS" pitchFamily="34" charset="0"/>
              </a:rPr>
              <a:t>Eviter la malnutrition pour éviter la dénutrition</a:t>
            </a:r>
            <a:endParaRPr lang="fr-FR" dirty="0">
              <a:latin typeface="Trebuchet MS" panose="020B06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0" dirty="0">
                <a:latin typeface="Trebuchet MS" panose="020B0603020202020204" pitchFamily="34" charset="0"/>
              </a:rPr>
              <a:t>La dénutrition est (très) grave. Elle est souvent remarquée trop tard</a:t>
            </a:r>
            <a:endParaRPr lang="fr-F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1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/>
            </a:r>
            <a:br>
              <a:rPr lang="fr-FR" altLang="fr-FR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</a:br>
            <a:r>
              <a:rPr lang="fr-FR" altLang="fr-FR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De </a:t>
            </a:r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la malnutrition à la dénutrition</a:t>
            </a:r>
            <a:b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fr-FR" altLang="fr-FR" dirty="0" smtClean="0"/>
              <a:t>Après </a:t>
            </a:r>
            <a:r>
              <a:rPr lang="fr-FR" altLang="fr-FR" dirty="0"/>
              <a:t>65 ans, une alimentation insuffisante </a:t>
            </a:r>
          </a:p>
          <a:p>
            <a:pPr algn="ctr">
              <a:buFont typeface="Wingdings" pitchFamily="2" charset="2"/>
              <a:buNone/>
            </a:pPr>
            <a:r>
              <a:rPr lang="fr-FR" altLang="fr-FR" dirty="0"/>
              <a:t>peut avoir des conséquences graves.</a:t>
            </a:r>
          </a:p>
          <a:p>
            <a:pPr algn="ctr">
              <a:buFont typeface="Wingdings" pitchFamily="2" charset="2"/>
              <a:buNone/>
            </a:pPr>
            <a:r>
              <a:rPr lang="fr-FR" altLang="fr-FR" dirty="0"/>
              <a:t>Le sujet âgé ne peut compenser rapidement ses défauts d’apports nutritionnels.</a:t>
            </a:r>
          </a:p>
          <a:p>
            <a:pPr algn="ctr">
              <a:buFont typeface="Wingdings" pitchFamily="2" charset="2"/>
              <a:buNone/>
            </a:pPr>
            <a:r>
              <a:rPr lang="fr-FR" altLang="fr-FR" dirty="0"/>
              <a:t>Si la malnutrition persiste ou si une pathologie survient, la malnutrition accélère la dénutrition.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026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altLang="fr-FR" sz="4000" dirty="0" smtClean="0">
                <a:latin typeface="Trebuchet MS" panose="020B0603020202020204" pitchFamily="34" charset="0"/>
              </a:rPr>
              <a:t/>
            </a:r>
            <a:br>
              <a:rPr lang="fr-FR" altLang="fr-FR" sz="4000" dirty="0" smtClean="0">
                <a:latin typeface="Trebuchet MS" panose="020B0603020202020204" pitchFamily="34" charset="0"/>
              </a:rPr>
            </a:br>
            <a:r>
              <a:rPr lang="fr-FR" altLang="fr-FR" sz="4000" dirty="0" smtClean="0">
                <a:latin typeface="Trebuchet MS" panose="020B0603020202020204" pitchFamily="34" charset="0"/>
              </a:rPr>
              <a:t>Les </a:t>
            </a:r>
            <a:r>
              <a:rPr lang="fr-FR" altLang="fr-FR" sz="4000" dirty="0">
                <a:latin typeface="Trebuchet MS" panose="020B0603020202020204" pitchFamily="34" charset="0"/>
              </a:rPr>
              <a:t>causes  de malnutrition</a:t>
            </a:r>
            <a:r>
              <a:rPr lang="fr-FR" altLang="fr-FR" sz="4000" u="sng" dirty="0">
                <a:solidFill>
                  <a:schemeClr val="tx1"/>
                </a:solidFill>
                <a:latin typeface="Trebuchet MS" panose="020B0603020202020204" pitchFamily="34" charset="0"/>
              </a:rPr>
              <a:t/>
            </a:r>
            <a:br>
              <a:rPr lang="fr-FR" altLang="fr-FR" sz="4000" u="sng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4000" dirty="0">
              <a:latin typeface="Trebuchet MS" panose="020B0603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altLang="fr-FR" dirty="0" smtClean="0"/>
              <a:t>Les </a:t>
            </a:r>
            <a:r>
              <a:rPr lang="fr-FR" altLang="fr-FR" dirty="0"/>
              <a:t>idées fausses:</a:t>
            </a:r>
          </a:p>
          <a:p>
            <a:pPr algn="ctr">
              <a:buFont typeface="Wingdings" pitchFamily="2" charset="2"/>
              <a:buNone/>
            </a:pPr>
            <a:r>
              <a:rPr lang="fr-FR" altLang="fr-FR" dirty="0"/>
              <a:t>Les régimes et modes alimentaires</a:t>
            </a:r>
          </a:p>
          <a:p>
            <a:pPr algn="ctr">
              <a:buFont typeface="Wingdings" pitchFamily="2" charset="2"/>
              <a:buNone/>
            </a:pPr>
            <a:r>
              <a:rPr lang="fr-FR" altLang="fr-FR" dirty="0"/>
              <a:t>La solitude</a:t>
            </a:r>
          </a:p>
          <a:p>
            <a:pPr algn="ctr">
              <a:buFont typeface="Wingdings" pitchFamily="2" charset="2"/>
              <a:buNone/>
            </a:pPr>
            <a:r>
              <a:rPr lang="fr-FR" altLang="fr-FR" dirty="0"/>
              <a:t>Perte de la régulation de l’appétit surtout après 70 ans.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482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000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/>
            </a:r>
            <a:br>
              <a:rPr lang="fr-FR" altLang="fr-FR" sz="4000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</a:br>
            <a:r>
              <a:rPr lang="fr-FR" altLang="fr-FR" sz="4000" dirty="0" smtClean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La </a:t>
            </a:r>
            <a:r>
              <a:rPr lang="fr-FR" altLang="fr-FR" sz="4000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prise de conscience des personnels</a:t>
            </a:r>
            <a:r>
              <a:rPr lang="fr-FR" altLang="fr-FR" u="sng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/>
            </a:r>
            <a:br>
              <a:rPr lang="fr-FR" altLang="fr-FR" u="sng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Répondre au mieux aux attentes des résidents Confectionner sur place le plus possible de recettes </a:t>
            </a:r>
          </a:p>
          <a:p>
            <a:pPr>
              <a:lnSpc>
                <a:spcPct val="80000"/>
              </a:lnSpc>
            </a:pPr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Les apports ne doivent pas être des normes mais plutôt des repères </a:t>
            </a:r>
          </a:p>
          <a:p>
            <a:pPr>
              <a:lnSpc>
                <a:spcPct val="80000"/>
              </a:lnSpc>
            </a:pPr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Nous avons été sensibilisés sur le fait que le risque majeur à partir d’un certain âge  n’ est pas l’obésité mais la malnutrition.</a:t>
            </a:r>
          </a:p>
          <a:p>
            <a:pPr>
              <a:lnSpc>
                <a:spcPct val="80000"/>
              </a:lnSpc>
            </a:pPr>
            <a:endParaRPr lang="fr-FR" altLang="fr-FR" dirty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  <a:p>
            <a:pPr>
              <a:lnSpc>
                <a:spcPct val="80000"/>
              </a:lnSpc>
            </a:pPr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…</a:t>
            </a:r>
          </a:p>
          <a:p>
            <a:pPr marL="0" indent="0">
              <a:lnSpc>
                <a:spcPct val="80000"/>
              </a:lnSpc>
              <a:buNone/>
            </a:pPr>
            <a:endParaRPr lang="fr-FR" altLang="fr-FR" dirty="0" smtClean="0">
              <a:latin typeface="Trebuchet MS" pitchFamily="34" charset="0"/>
              <a:ea typeface="ＭＳ Ｐゴシック" pitchFamily="34" charset="-128"/>
              <a:cs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76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Privilégier le goût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Malnutrition liée notamment au manque de protéine et de calcium </a:t>
            </a:r>
          </a:p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Beaucoup de régimes ont disparu ;la qualité culinaire est privilégiée.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83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Cuisiner en EHPAD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altLang="fr-FR" dirty="0"/>
              <a:t>Connaître les goûts des personnes âgées et leurs habitudes alimentaires </a:t>
            </a:r>
          </a:p>
          <a:p>
            <a:pPr>
              <a:lnSpc>
                <a:spcPct val="90000"/>
              </a:lnSpc>
            </a:pPr>
            <a:r>
              <a:rPr lang="fr-FR" altLang="fr-FR" dirty="0"/>
              <a:t>Restauration dite fermée :les personnes âgées mangent au même endroit matin midi et soir </a:t>
            </a:r>
          </a:p>
          <a:p>
            <a:pPr>
              <a:lnSpc>
                <a:spcPct val="90000"/>
              </a:lnSpc>
            </a:pPr>
            <a:r>
              <a:rPr lang="fr-FR" altLang="fr-FR" dirty="0"/>
              <a:t>Chaque cuisinier peut s’exprimer offrant une cuisine différente.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509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Habitudes alimentaires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Les résidents mangent peu à chaque repas. </a:t>
            </a:r>
          </a:p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Offrir tout au long de la journée un choix de produits qui couvrent les besoins.</a:t>
            </a:r>
          </a:p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Notamment les besoins en protéine et en calcium.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240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Les recettes adaptées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Au goûter des gâteaux à base de blanc d’œufs et de fromage blanc faits maison sont proposés. (hyper protéinés)  </a:t>
            </a:r>
          </a:p>
          <a:p>
            <a:r>
              <a:rPr lang="fr-FR" altLang="fr-FR" dirty="0">
                <a:latin typeface="Trebuchet MS" pitchFamily="34" charset="0"/>
                <a:ea typeface="ＭＳ Ｐゴシック" pitchFamily="34" charset="-128"/>
                <a:cs typeface="Trebuchet MS" pitchFamily="34" charset="0"/>
              </a:rPr>
              <a:t>Beaucoup de prestations sont réalisées à base de lait et de fromage blanc ( ex mousse de légumes , quiche, quiche sans pâte pour les mixés.)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54670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jd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401</Words>
  <Application>Microsoft Office PowerPoint</Application>
  <PresentationFormat>Affichage à l'écran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Thème Office</vt:lpstr>
      <vt:lpstr>1_Thème Office</vt:lpstr>
      <vt:lpstr>Présentation PowerPoint</vt:lpstr>
      <vt:lpstr>Eviter la malnutrition pour éviter la dénutrition</vt:lpstr>
      <vt:lpstr> De la malnutrition à la dénutrition </vt:lpstr>
      <vt:lpstr> Les causes  de malnutrition </vt:lpstr>
      <vt:lpstr> La prise de conscience des personnels </vt:lpstr>
      <vt:lpstr>Privilégier le goût</vt:lpstr>
      <vt:lpstr>Cuisiner en EHPAD</vt:lpstr>
      <vt:lpstr>Habitudes alimentaires</vt:lpstr>
      <vt:lpstr>Les recettes adaptées</vt:lpstr>
      <vt:lpstr>Réponses aux idées fausses</vt:lpstr>
      <vt:lpstr>Nouvelle approche des cuisiniers</vt:lpstr>
      <vt:lpstr>Objectif de l’alimentation en EHPAD</vt:lpstr>
      <vt:lpstr>Communication avec les résidents</vt:lpstr>
      <vt:lpstr>Présentation PowerPoint</vt:lpstr>
      <vt:lpstr>Présentation PowerPoint</vt:lpstr>
      <vt:lpstr>Présentation PowerPoint</vt:lpstr>
    </vt:vector>
  </TitlesOfParts>
  <Company>CASVP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PAO2</dc:creator>
  <cp:lastModifiedBy>Zoïa Bonnassieux</cp:lastModifiedBy>
  <cp:revision>92</cp:revision>
  <dcterms:created xsi:type="dcterms:W3CDTF">2016-07-20T09:51:53Z</dcterms:created>
  <dcterms:modified xsi:type="dcterms:W3CDTF">2021-11-04T16:12:02Z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-728372603</vt:i4>
  </property>
  <property fmtid="{D5CDD505-2E9C-101B-9397-08002B2CF9AE}" pid="3" name="_NewReviewCycle">
    <vt:lpwstr/>
  </property>
  <property fmtid="{D5CDD505-2E9C-101B-9397-08002B2CF9AE}" pid="4" name="_EmailSubject">
    <vt:lpwstr>[Webinaire ARS 18/11] - Nous avons besoin de votre présentation Powerpoint.</vt:lpwstr>
  </property>
  <property fmtid="{D5CDD505-2E9C-101B-9397-08002B2CF9AE}" pid="5" name="_AuthorEmail">
    <vt:lpwstr>Jean-Luc.Valenti@paris.fr</vt:lpwstr>
  </property>
  <property fmtid="{D5CDD505-2E9C-101B-9397-08002B2CF9AE}" pid="6" name="_AuthorEmailDisplayName">
    <vt:lpwstr>Valenti Jean-Luc</vt:lpwstr>
  </property>
  <property fmtid="{D5CDD505-2E9C-101B-9397-08002B2CF9AE}" pid="7" name="_PreviousAdHocReviewCycleID">
    <vt:i4>-779122482</vt:i4>
  </property>
</Properties>
</file>