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584" r:id="rId5"/>
    <p:sldId id="598" r:id="rId6"/>
    <p:sldId id="542" r:id="rId7"/>
    <p:sldId id="558" r:id="rId8"/>
    <p:sldId id="640" r:id="rId9"/>
    <p:sldId id="646" r:id="rId10"/>
    <p:sldId id="644" r:id="rId11"/>
    <p:sldId id="641" r:id="rId12"/>
    <p:sldId id="643" r:id="rId13"/>
    <p:sldId id="622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8B94BE8D-0DBB-4600-B799-AADD51D96113}">
          <p14:sldIdLst>
            <p14:sldId id="584"/>
            <p14:sldId id="598"/>
            <p14:sldId id="542"/>
            <p14:sldId id="558"/>
            <p14:sldId id="640"/>
            <p14:sldId id="646"/>
            <p14:sldId id="644"/>
            <p14:sldId id="641"/>
            <p14:sldId id="643"/>
            <p14:sldId id="62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3D91"/>
    <a:srgbClr val="FFC000"/>
    <a:srgbClr val="B1915B"/>
    <a:srgbClr val="662DAF"/>
    <a:srgbClr val="D70A55"/>
    <a:srgbClr val="8CBE26"/>
    <a:srgbClr val="FFDE30"/>
    <a:srgbClr val="FFFFCC"/>
    <a:srgbClr val="EAEAEA"/>
    <a:srgbClr val="FFDE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B391C5-FC26-1DE1-D823-60154FED19F3}" v="786" dt="2020-01-13T14:12:20.602"/>
    <p1510:client id="{4DFDAD61-81BA-94FD-9BAF-CC3274516D0F}" v="56" dt="2020-01-09T10:38:42.088"/>
    <p1510:client id="{595DE433-3867-F205-58B6-074DC701F961}" v="61" dt="2020-01-09T17:21:36.540"/>
    <p1510:client id="{637D22D7-D2C2-C5E7-F228-60D00325E647}" v="3" dt="2020-01-12T22:28:54.850"/>
    <p1510:client id="{9C624FD4-96A9-C5D8-F8DF-164CB781E88D}" v="1" dt="2020-01-09T14:40:41.780"/>
    <p1510:client id="{A6C90C51-CF66-46C9-0ACE-37366E9B6FDA}" v="211" dt="2020-01-13T16:00:42.636"/>
    <p1510:client id="{CDA3F3A9-E8B8-14BB-1382-BC7C2579C838}" v="2" dt="2020-01-13T16:05:38.717"/>
    <p1510:client id="{F1A36704-49E4-9F40-5DCB-0001C2794F25}" v="120" dt="2020-01-09T14:47:53.0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85401" autoAdjust="0"/>
  </p:normalViewPr>
  <p:slideViewPr>
    <p:cSldViewPr snapToGrid="0">
      <p:cViewPr varScale="1">
        <p:scale>
          <a:sx n="71" d="100"/>
          <a:sy n="71" d="100"/>
        </p:scale>
        <p:origin x="98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8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55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555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F1E12-A02F-4D5E-B734-C06481457CE3}" type="datetimeFigureOut">
              <a:rPr lang="fr-FR" smtClean="0"/>
              <a:t>09/11/2021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1058863"/>
            <a:ext cx="2971800" cy="555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1058863"/>
            <a:ext cx="2971800" cy="555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A4498-7552-4639-A9AB-54471F57F7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2232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6A3A5-F952-4E57-BDF5-C8B5505761BF}" type="datetimeFigureOut">
              <a:rPr lang="fr-FR" smtClean="0"/>
              <a:t>09/11/2021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B2B78-B1A8-4B42-9888-598FD0DB64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7638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B2B78-B1A8-4B42-9888-598FD0DB64B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1292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B2B78-B1A8-4B42-9888-598FD0DB64B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3707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EB39D-4CE9-4647-89E0-24E623E98E8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9464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B2B78-B1A8-4B42-9888-598FD0DB64B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4089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>
              <a:cs typeface="Calibri" panose="020F0502020204030204"/>
            </a:endParaRPr>
          </a:p>
          <a:p>
            <a:endParaRPr lang="fr-FR" dirty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B2B78-B1A8-4B42-9888-598FD0DB64B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1920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>
              <a:cs typeface="Calibri" panose="020F0502020204030204"/>
            </a:endParaRPr>
          </a:p>
          <a:p>
            <a:endParaRPr lang="fr-FR" dirty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B2B78-B1A8-4B42-9888-598FD0DB64B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1994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B2B78-B1A8-4B42-9888-598FD0DB64B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878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B2B78-B1A8-4B42-9888-598FD0DB64BF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9926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721475"/>
          </a:xfrm>
          <a:prstGeom prst="rect">
            <a:avLst/>
          </a:prstGeom>
          <a:solidFill>
            <a:srgbClr val="662D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1388704" y="4114074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52921A-A8C1-4D6B-8256-73D616FE890D}" type="datetimeFigureOut">
              <a:rPr lang="fr-FR" smtClean="0"/>
              <a:pPr/>
              <a:t>09/11/2021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8" y="4298"/>
            <a:ext cx="7765143" cy="300428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32609">
            <a:off x="7539217" y="-1161392"/>
            <a:ext cx="6858000" cy="6858000"/>
          </a:xfrm>
          <a:prstGeom prst="rect">
            <a:avLst/>
          </a:prstGeom>
        </p:spPr>
      </p:pic>
      <p:sp>
        <p:nvSpPr>
          <p:cNvPr id="13" name="Espace réservé pour une image  12"/>
          <p:cNvSpPr>
            <a:spLocks noGrp="1"/>
          </p:cNvSpPr>
          <p:nvPr>
            <p:ph type="pic" sz="quarter" idx="12" hasCustomPrompt="1"/>
          </p:nvPr>
        </p:nvSpPr>
        <p:spPr>
          <a:xfrm>
            <a:off x="9499281" y="1123893"/>
            <a:ext cx="2466975" cy="2481263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Logo partenaire</a:t>
            </a:r>
          </a:p>
        </p:txBody>
      </p:sp>
      <p:sp>
        <p:nvSpPr>
          <p:cNvPr id="16" name="Titre 15"/>
          <p:cNvSpPr>
            <a:spLocks noGrp="1"/>
          </p:cNvSpPr>
          <p:nvPr>
            <p:ph type="title"/>
          </p:nvPr>
        </p:nvSpPr>
        <p:spPr>
          <a:xfrm>
            <a:off x="1388704" y="3605156"/>
            <a:ext cx="4924345" cy="508918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29" y="5075773"/>
            <a:ext cx="3715657" cy="3715657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6768775"/>
            <a:ext cx="12192000" cy="1365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215" y="5790436"/>
            <a:ext cx="1426041" cy="77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87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605765" y="172901"/>
            <a:ext cx="3508664" cy="65485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75289" y="4602742"/>
            <a:ext cx="1939140" cy="211873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525388" y="1012813"/>
            <a:ext cx="6441469" cy="639762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rgbClr val="662DA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5387" y="1812018"/>
            <a:ext cx="783046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8605765" y="681819"/>
            <a:ext cx="3508664" cy="63976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INFORMATIONS A METTRE EN AVANT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8727239" y="1795236"/>
            <a:ext cx="32657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598028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921A-A8C1-4D6B-8256-73D616FE890D}" type="datetimeFigureOut">
              <a:rPr lang="fr-FR" smtClean="0"/>
              <a:t>09/11/2021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92AE206-AE39-4D0F-B3F2-D90ECF3D44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9871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921A-A8C1-4D6B-8256-73D616FE890D}" type="datetimeFigureOut">
              <a:rPr lang="fr-FR" smtClean="0"/>
              <a:t>09/11/2021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92AE206-AE39-4D0F-B3F2-D90ECF3D44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6357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768775"/>
          </a:xfrm>
          <a:prstGeom prst="rect">
            <a:avLst/>
          </a:prstGeom>
          <a:solidFill>
            <a:srgbClr val="D70A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1388704" y="4114074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52921A-A8C1-4D6B-8256-73D616FE890D}" type="datetimeFigureOut">
              <a:rPr lang="fr-FR" smtClean="0"/>
              <a:pPr/>
              <a:t>09/11/2021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8" y="4298"/>
            <a:ext cx="7765143" cy="300428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32609">
            <a:off x="7539217" y="-1161392"/>
            <a:ext cx="6858000" cy="6858000"/>
          </a:xfrm>
          <a:prstGeom prst="rect">
            <a:avLst/>
          </a:prstGeom>
        </p:spPr>
      </p:pic>
      <p:sp>
        <p:nvSpPr>
          <p:cNvPr id="13" name="Espace réservé pour une image  12"/>
          <p:cNvSpPr>
            <a:spLocks noGrp="1"/>
          </p:cNvSpPr>
          <p:nvPr>
            <p:ph type="pic" sz="quarter" idx="12" hasCustomPrompt="1"/>
          </p:nvPr>
        </p:nvSpPr>
        <p:spPr>
          <a:xfrm>
            <a:off x="9499281" y="1123893"/>
            <a:ext cx="2466975" cy="2481263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Logo partenaire</a:t>
            </a:r>
          </a:p>
        </p:txBody>
      </p:sp>
      <p:sp>
        <p:nvSpPr>
          <p:cNvPr id="16" name="Titre 15"/>
          <p:cNvSpPr>
            <a:spLocks noGrp="1"/>
          </p:cNvSpPr>
          <p:nvPr>
            <p:ph type="title"/>
          </p:nvPr>
        </p:nvSpPr>
        <p:spPr>
          <a:xfrm>
            <a:off x="1388704" y="3605156"/>
            <a:ext cx="4924345" cy="508918"/>
          </a:xfrm>
          <a:solidFill>
            <a:srgbClr val="D70A55"/>
          </a:solidFill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29" y="5075773"/>
            <a:ext cx="3715657" cy="3715657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6768775"/>
            <a:ext cx="12192000" cy="1365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9285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721475"/>
          </a:xfrm>
          <a:prstGeom prst="rect">
            <a:avLst/>
          </a:prstGeom>
          <a:solidFill>
            <a:srgbClr val="8CB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1388704" y="4114074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52921A-A8C1-4D6B-8256-73D616FE890D}" type="datetimeFigureOut">
              <a:rPr lang="fr-FR" smtClean="0"/>
              <a:pPr/>
              <a:t>09/11/2021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8" y="4298"/>
            <a:ext cx="7765143" cy="300428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32609">
            <a:off x="7539217" y="-1161392"/>
            <a:ext cx="6858000" cy="6858000"/>
          </a:xfrm>
          <a:prstGeom prst="rect">
            <a:avLst/>
          </a:prstGeom>
        </p:spPr>
      </p:pic>
      <p:sp>
        <p:nvSpPr>
          <p:cNvPr id="13" name="Espace réservé pour une image  12"/>
          <p:cNvSpPr>
            <a:spLocks noGrp="1"/>
          </p:cNvSpPr>
          <p:nvPr>
            <p:ph type="pic" sz="quarter" idx="12" hasCustomPrompt="1"/>
          </p:nvPr>
        </p:nvSpPr>
        <p:spPr>
          <a:xfrm>
            <a:off x="9499281" y="1123893"/>
            <a:ext cx="2466975" cy="2481263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Logo partenaire</a:t>
            </a:r>
          </a:p>
        </p:txBody>
      </p:sp>
      <p:sp>
        <p:nvSpPr>
          <p:cNvPr id="16" name="Titre 15"/>
          <p:cNvSpPr>
            <a:spLocks noGrp="1"/>
          </p:cNvSpPr>
          <p:nvPr>
            <p:ph type="title"/>
          </p:nvPr>
        </p:nvSpPr>
        <p:spPr>
          <a:xfrm>
            <a:off x="1388704" y="3605156"/>
            <a:ext cx="4924345" cy="508918"/>
          </a:xfrm>
          <a:solidFill>
            <a:srgbClr val="8CBE26"/>
          </a:solidFill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29" y="5075773"/>
            <a:ext cx="3715657" cy="3715657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6768775"/>
            <a:ext cx="12192000" cy="1365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215" y="5790436"/>
            <a:ext cx="1426041" cy="77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271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60"/>
          <a:stretch/>
        </p:blipFill>
        <p:spPr>
          <a:xfrm>
            <a:off x="0" y="-2"/>
            <a:ext cx="5294671" cy="6887496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504448" y="3074988"/>
            <a:ext cx="5205413" cy="708025"/>
          </a:xfrm>
        </p:spPr>
        <p:txBody>
          <a:bodyPr/>
          <a:lstStyle>
            <a:lvl1pPr marL="0" indent="0">
              <a:buFontTx/>
              <a:buNone/>
              <a:defRPr>
                <a:latin typeface="Kayak Sans" panose="02000500000000000000" pitchFamily="2" charset="0"/>
              </a:defRPr>
            </a:lvl1pPr>
            <a:lvl2pPr marL="457200" indent="0">
              <a:buFontTx/>
              <a:buNone/>
              <a:defRPr>
                <a:latin typeface="Kayak Sans" panose="02000500000000000000" pitchFamily="2" charset="0"/>
              </a:defRPr>
            </a:lvl2pPr>
            <a:lvl3pPr>
              <a:defRPr>
                <a:latin typeface="Kayak Sans" panose="02000500000000000000" pitchFamily="2" charset="0"/>
              </a:defRPr>
            </a:lvl3pPr>
            <a:lvl4pPr>
              <a:defRPr>
                <a:latin typeface="Kayak Sans" panose="02000500000000000000" pitchFamily="2" charset="0"/>
              </a:defRPr>
            </a:lvl4pPr>
            <a:lvl5pPr>
              <a:defRPr>
                <a:latin typeface="Kayak Sans" panose="02000500000000000000" pitchFamily="2" charset="0"/>
              </a:defRPr>
            </a:lvl5pPr>
          </a:lstStyle>
          <a:p>
            <a:pPr lvl="0"/>
            <a:r>
              <a:rPr lang="fr-FR"/>
              <a:t>MODIFIER LE TITRE</a:t>
            </a:r>
          </a:p>
          <a:p>
            <a:pPr lvl="1"/>
            <a:r>
              <a:rPr lang="fr-FR"/>
              <a:t>Modifier le sous - titre</a:t>
            </a:r>
          </a:p>
        </p:txBody>
      </p:sp>
      <p:pic>
        <p:nvPicPr>
          <p:cNvPr id="22" name="Image 2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37494" y="0"/>
            <a:ext cx="3628078" cy="623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90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45359" y="0"/>
            <a:ext cx="5640030" cy="6858000"/>
          </a:xfrm>
          <a:prstGeom prst="rect">
            <a:avLst/>
          </a:prstGeom>
        </p:spPr>
      </p:pic>
      <p:sp>
        <p:nvSpPr>
          <p:cNvPr id="8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6504448" y="3074988"/>
            <a:ext cx="5205413" cy="708025"/>
          </a:xfrm>
        </p:spPr>
        <p:txBody>
          <a:bodyPr/>
          <a:lstStyle>
            <a:lvl1pPr marL="0" indent="0">
              <a:buFontTx/>
              <a:buNone/>
              <a:defRPr>
                <a:latin typeface="Kayak Sans" panose="02000500000000000000" pitchFamily="2" charset="0"/>
              </a:defRPr>
            </a:lvl1pPr>
            <a:lvl2pPr marL="457200" indent="0">
              <a:buFontTx/>
              <a:buNone/>
              <a:defRPr>
                <a:latin typeface="Kayak Sans" panose="02000500000000000000" pitchFamily="2" charset="0"/>
              </a:defRPr>
            </a:lvl2pPr>
            <a:lvl3pPr>
              <a:defRPr>
                <a:latin typeface="Kayak Sans" panose="02000500000000000000" pitchFamily="2" charset="0"/>
              </a:defRPr>
            </a:lvl3pPr>
            <a:lvl4pPr>
              <a:defRPr>
                <a:latin typeface="Kayak Sans" panose="02000500000000000000" pitchFamily="2" charset="0"/>
              </a:defRPr>
            </a:lvl4pPr>
            <a:lvl5pPr>
              <a:defRPr>
                <a:latin typeface="Kayak Sans" panose="02000500000000000000" pitchFamily="2" charset="0"/>
              </a:defRPr>
            </a:lvl5pPr>
          </a:lstStyle>
          <a:p>
            <a:pPr lvl="0"/>
            <a:r>
              <a:rPr lang="fr-FR"/>
              <a:t>MODIFIER LE TITRE</a:t>
            </a:r>
          </a:p>
          <a:p>
            <a:pPr lvl="1"/>
            <a:r>
              <a:rPr lang="fr-FR"/>
              <a:t>Modifier le sous - titre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37494" y="0"/>
            <a:ext cx="3628078" cy="623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952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0" y="0"/>
            <a:ext cx="5191432" cy="6858000"/>
          </a:xfrm>
          <a:prstGeom prst="rect">
            <a:avLst/>
          </a:prstGeom>
        </p:spPr>
      </p:pic>
      <p:sp>
        <p:nvSpPr>
          <p:cNvPr id="5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6504448" y="3074988"/>
            <a:ext cx="5205413" cy="708025"/>
          </a:xfrm>
        </p:spPr>
        <p:txBody>
          <a:bodyPr/>
          <a:lstStyle>
            <a:lvl1pPr marL="0" indent="0">
              <a:buFontTx/>
              <a:buNone/>
              <a:defRPr>
                <a:latin typeface="Kayak Sans" panose="02000500000000000000" pitchFamily="2" charset="0"/>
              </a:defRPr>
            </a:lvl1pPr>
            <a:lvl2pPr marL="457200" indent="0">
              <a:buFontTx/>
              <a:buNone/>
              <a:defRPr>
                <a:latin typeface="Kayak Sans" panose="02000500000000000000" pitchFamily="2" charset="0"/>
              </a:defRPr>
            </a:lvl2pPr>
            <a:lvl3pPr>
              <a:defRPr>
                <a:latin typeface="Kayak Sans" panose="02000500000000000000" pitchFamily="2" charset="0"/>
              </a:defRPr>
            </a:lvl3pPr>
            <a:lvl4pPr>
              <a:defRPr>
                <a:latin typeface="Kayak Sans" panose="02000500000000000000" pitchFamily="2" charset="0"/>
              </a:defRPr>
            </a:lvl4pPr>
            <a:lvl5pPr>
              <a:defRPr>
                <a:latin typeface="Kayak Sans" panose="02000500000000000000" pitchFamily="2" charset="0"/>
              </a:defRPr>
            </a:lvl5pPr>
          </a:lstStyle>
          <a:p>
            <a:pPr lvl="0"/>
            <a:r>
              <a:rPr lang="fr-FR"/>
              <a:t>MODIFIER LE TITRE</a:t>
            </a:r>
          </a:p>
          <a:p>
            <a:pPr lvl="1"/>
            <a:r>
              <a:rPr lang="fr-FR"/>
              <a:t>Modifier le sous - titre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37494" y="0"/>
            <a:ext cx="3628078" cy="623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49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5407572" y="3074988"/>
            <a:ext cx="6302289" cy="708025"/>
          </a:xfrm>
        </p:spPr>
        <p:txBody>
          <a:bodyPr/>
          <a:lstStyle>
            <a:lvl1pPr marL="0" indent="0">
              <a:buFontTx/>
              <a:buNone/>
              <a:defRPr sz="4400" b="1">
                <a:solidFill>
                  <a:schemeClr val="accent1"/>
                </a:solidFill>
                <a:latin typeface="Kayak Sans" panose="02000500000000000000" pitchFamily="2" charset="0"/>
              </a:defRPr>
            </a:lvl1pPr>
            <a:lvl2pPr marL="457200" indent="0">
              <a:buFontTx/>
              <a:buNone/>
              <a:defRPr sz="2800" i="1">
                <a:latin typeface="Kayak Sans" panose="02000500000000000000" pitchFamily="2" charset="0"/>
              </a:defRPr>
            </a:lvl2pPr>
            <a:lvl3pPr>
              <a:defRPr>
                <a:latin typeface="Kayak Sans" panose="02000500000000000000" pitchFamily="2" charset="0"/>
              </a:defRPr>
            </a:lvl3pPr>
            <a:lvl4pPr>
              <a:defRPr>
                <a:latin typeface="Kayak Sans" panose="02000500000000000000" pitchFamily="2" charset="0"/>
              </a:defRPr>
            </a:lvl4pPr>
            <a:lvl5pPr>
              <a:defRPr>
                <a:latin typeface="Kayak Sans" panose="02000500000000000000" pitchFamily="2" charset="0"/>
              </a:defRPr>
            </a:lvl5pPr>
          </a:lstStyle>
          <a:p>
            <a:pPr lvl="0"/>
            <a:r>
              <a:rPr lang="fr-FR"/>
              <a:t>MODIFIER LE TITRE</a:t>
            </a:r>
          </a:p>
          <a:p>
            <a:pPr lvl="1"/>
            <a:r>
              <a:rPr lang="fr-FR"/>
              <a:t>Modifier le sous - titre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896507" cy="6858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37494" y="0"/>
            <a:ext cx="3628078" cy="623273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9268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66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30493"/>
            <a:ext cx="8380512" cy="508918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3652921A-A8C1-4D6B-8256-73D616FE890D}" type="datetimeFigureOut">
              <a:rPr lang="fr-FR" smtClean="0"/>
              <a:pPr/>
              <a:t>09/11/2021</a:t>
            </a:fld>
            <a:endParaRPr lang="fr-FR"/>
          </a:p>
        </p:txBody>
      </p:sp>
      <p:sp>
        <p:nvSpPr>
          <p:cNvPr id="8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525388" y="1012813"/>
            <a:ext cx="6441469" cy="639762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rgbClr val="662DA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Espace réservé du contenu 3"/>
          <p:cNvSpPr>
            <a:spLocks noGrp="1"/>
          </p:cNvSpPr>
          <p:nvPr>
            <p:ph sz="half" idx="2"/>
          </p:nvPr>
        </p:nvSpPr>
        <p:spPr>
          <a:xfrm>
            <a:off x="525387" y="1812018"/>
            <a:ext cx="10316784" cy="3951288"/>
          </a:xfrm>
        </p:spPr>
        <p:txBody>
          <a:bodyPr/>
          <a:lstStyle>
            <a:lvl1pPr>
              <a:buClr>
                <a:schemeClr val="accent1"/>
              </a:buClr>
              <a:buSzPct val="131000"/>
              <a:defRPr sz="2400"/>
            </a:lvl1pPr>
            <a:lvl2pPr marL="742950" indent="-285750">
              <a:buFont typeface="Courier New" panose="02070309020205020404" pitchFamily="49" charset="0"/>
              <a:buChar char="o"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5685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/>
          <p:cNvSpPr>
            <a:spLocks noGrp="1"/>
          </p:cNvSpPr>
          <p:nvPr>
            <p:ph type="pic" sz="quarter" idx="13"/>
          </p:nvPr>
        </p:nvSpPr>
        <p:spPr>
          <a:xfrm>
            <a:off x="8865073" y="1680073"/>
            <a:ext cx="3565525" cy="3563938"/>
          </a:xfrm>
        </p:spPr>
        <p:txBody>
          <a:bodyPr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921A-A8C1-4D6B-8256-73D616FE890D}" type="datetimeFigureOut">
              <a:rPr lang="fr-FR" smtClean="0"/>
              <a:t>09/11/2021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92AE206-AE39-4D0F-B3F2-D90ECF3D445D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431314" y="245520"/>
            <a:ext cx="6433046" cy="6433046"/>
          </a:xfrm>
          <a:prstGeom prst="rect">
            <a:avLst/>
          </a:prstGeom>
        </p:spPr>
      </p:pic>
      <p:sp>
        <p:nvSpPr>
          <p:cNvPr id="11" name="Ellipse 10"/>
          <p:cNvSpPr/>
          <p:nvPr userDrawn="1"/>
        </p:nvSpPr>
        <p:spPr>
          <a:xfrm>
            <a:off x="8860626" y="1680073"/>
            <a:ext cx="3569972" cy="3603127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519" r="228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4602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-24656" y="172901"/>
            <a:ext cx="8380512" cy="508918"/>
          </a:xfrm>
          <a:prstGeom prst="rect">
            <a:avLst/>
          </a:prstGeom>
          <a:solidFill>
            <a:schemeClr val="accent5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2921A-A8C1-4D6B-8256-73D616FE890D}" type="datetimeFigureOut">
              <a:rPr lang="fr-FR" smtClean="0"/>
              <a:t>09/11/2021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0" y="6768775"/>
            <a:ext cx="12192000" cy="1365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1307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7" r:id="rId2"/>
    <p:sldLayoutId id="2147483678" r:id="rId3"/>
    <p:sldLayoutId id="2147483661" r:id="rId4"/>
    <p:sldLayoutId id="2147483673" r:id="rId5"/>
    <p:sldLayoutId id="2147483674" r:id="rId6"/>
    <p:sldLayoutId id="2147483676" r:id="rId7"/>
    <p:sldLayoutId id="2147483662" r:id="rId8"/>
    <p:sldLayoutId id="2147483664" r:id="rId9"/>
    <p:sldLayoutId id="2147483665" r:id="rId10"/>
    <p:sldLayoutId id="2147483666" r:id="rId11"/>
    <p:sldLayoutId id="2147483667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500" b="0" kern="1200" cap="all" baseline="0">
          <a:solidFill>
            <a:schemeClr val="bg1"/>
          </a:solidFill>
          <a:latin typeface="Kayak Sans" panose="02000500000000000000" pitchFamily="2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Kayak Sans" panose="02000500000000000000" pitchFamily="2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Kayak Sans" panose="02000500000000000000" pitchFamily="2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Kayak Sans" panose="02000500000000000000" pitchFamily="2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Kayak Sans" panose="02000500000000000000" pitchFamily="2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Kayak Sans" panose="02000500000000000000" pitchFamily="2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PRESENTATION DE NOS ACTIONS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299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1A9D5403-C287-4066-8A86-42C69D6CEA1C}"/>
              </a:ext>
            </a:extLst>
          </p:cNvPr>
          <p:cNvSpPr txBox="1"/>
          <p:nvPr/>
        </p:nvSpPr>
        <p:spPr>
          <a:xfrm>
            <a:off x="7321201" y="5694158"/>
            <a:ext cx="1950964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cs typeface="Arial"/>
              </a:rPr>
              <a:t>Silver </a:t>
            </a:r>
            <a:r>
              <a:rPr lang="en-US" sz="1600" dirty="0" err="1" smtClean="0">
                <a:solidFill>
                  <a:schemeClr val="bg1"/>
                </a:solidFill>
                <a:cs typeface="Arial"/>
              </a:rPr>
              <a:t>Fourchette</a:t>
            </a:r>
            <a:endParaRPr lang="en-US" sz="1600" dirty="0">
              <a:solidFill>
                <a:schemeClr val="bg1"/>
              </a:solidFill>
              <a:ea typeface="+mn-lt"/>
              <a:cs typeface="+mn-lt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6D84BD6-2723-47E5-85E6-A5A06ADF3C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95"/>
          <a:stretch/>
        </p:blipFill>
        <p:spPr>
          <a:xfrm>
            <a:off x="6909334" y="6172346"/>
            <a:ext cx="411867" cy="430648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134C83CE-2797-4680-88D2-4A91DA4068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99031" y="5686841"/>
            <a:ext cx="422170" cy="3986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AFD03B-FA49-4B2C-9FF0-FAE0A8C075FC}"/>
              </a:ext>
            </a:extLst>
          </p:cNvPr>
          <p:cNvSpPr txBox="1"/>
          <p:nvPr/>
        </p:nvSpPr>
        <p:spPr>
          <a:xfrm>
            <a:off x="4168442" y="6218393"/>
            <a:ext cx="249105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dirty="0">
                <a:solidFill>
                  <a:schemeClr val="bg1"/>
                </a:solidFill>
              </a:rPr>
              <a:t>www.silverfourchette.org</a:t>
            </a:r>
            <a:endParaRPr lang="en-US" sz="1600" dirty="0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8" name="TextBox 21">
            <a:extLst>
              <a:ext uri="{FF2B5EF4-FFF2-40B4-BE49-F238E27FC236}">
                <a16:creationId xmlns:a16="http://schemas.microsoft.com/office/drawing/2014/main" id="{1A9D5403-C287-4066-8A86-42C69D6CEA1C}"/>
              </a:ext>
            </a:extLst>
          </p:cNvPr>
          <p:cNvSpPr txBox="1"/>
          <p:nvPr/>
        </p:nvSpPr>
        <p:spPr>
          <a:xfrm>
            <a:off x="7286676" y="6188903"/>
            <a:ext cx="1880378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ea typeface="+mn-lt"/>
                <a:cs typeface="+mn-lt"/>
              </a:rPr>
              <a:t>@</a:t>
            </a:r>
            <a:r>
              <a:rPr lang="en-US" sz="1600" dirty="0" err="1">
                <a:solidFill>
                  <a:schemeClr val="bg1"/>
                </a:solidFill>
                <a:ea typeface="+mn-lt"/>
                <a:cs typeface="+mn-lt"/>
              </a:rPr>
              <a:t>SilvRFourchette</a:t>
            </a:r>
            <a:endParaRPr lang="en-US" sz="1600" dirty="0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10" name="Espace réservé du texte 20">
            <a:extLst>
              <a:ext uri="{FF2B5EF4-FFF2-40B4-BE49-F238E27FC236}">
                <a16:creationId xmlns:a16="http://schemas.microsoft.com/office/drawing/2014/main" id="{FA1A087A-8285-45D7-AFE4-DBC0D2B739B9}"/>
              </a:ext>
            </a:extLst>
          </p:cNvPr>
          <p:cNvSpPr txBox="1">
            <a:spLocks/>
          </p:cNvSpPr>
          <p:nvPr/>
        </p:nvSpPr>
        <p:spPr>
          <a:xfrm>
            <a:off x="997628" y="3445670"/>
            <a:ext cx="28715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200" b="1">
                <a:solidFill>
                  <a:srgbClr val="662DAF"/>
                </a:solidFill>
                <a:latin typeface="Kayak Sans" panose="020005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fr-FR" sz="1600" dirty="0" smtClean="0">
                <a:solidFill>
                  <a:schemeClr val="bg1"/>
                </a:solidFill>
              </a:rPr>
              <a:t>Mathilde COTTEN</a:t>
            </a:r>
            <a:endParaRPr lang="fr-FR" sz="1600" dirty="0">
              <a:solidFill>
                <a:schemeClr val="bg1"/>
              </a:solidFill>
            </a:endParaRPr>
          </a:p>
          <a:p>
            <a:r>
              <a:rPr lang="fr-FR" sz="1600" b="0" dirty="0">
                <a:solidFill>
                  <a:schemeClr val="tx1"/>
                </a:solidFill>
              </a:rPr>
              <a:t>Cheffe de </a:t>
            </a:r>
            <a:r>
              <a:rPr lang="fr-FR" sz="1600" b="0" dirty="0" smtClean="0">
                <a:solidFill>
                  <a:schemeClr val="tx1"/>
                </a:solidFill>
              </a:rPr>
              <a:t>projets</a:t>
            </a:r>
            <a:endParaRPr lang="fr-FR" sz="1600" b="0" dirty="0">
              <a:solidFill>
                <a:schemeClr val="tx1"/>
              </a:solidFill>
            </a:endParaRPr>
          </a:p>
          <a:p>
            <a:r>
              <a:rPr lang="fr-FR" sz="1600" b="0" dirty="0" err="1">
                <a:solidFill>
                  <a:schemeClr val="tx1"/>
                </a:solidFill>
              </a:rPr>
              <a:t>Silver</a:t>
            </a:r>
            <a:r>
              <a:rPr lang="fr-FR" sz="1600" b="0" dirty="0">
                <a:solidFill>
                  <a:schemeClr val="tx1"/>
                </a:solidFill>
              </a:rPr>
              <a:t> Fourchette</a:t>
            </a:r>
          </a:p>
          <a:p>
            <a:r>
              <a:rPr lang="fr-FR" sz="1600" b="0" dirty="0" smtClean="0">
                <a:solidFill>
                  <a:schemeClr val="tx1"/>
                </a:solidFill>
              </a:rPr>
              <a:t>mathilde.cotten@groupe-sos.org</a:t>
            </a:r>
            <a:endParaRPr lang="fr-FR" sz="1600" b="0" dirty="0">
              <a:solidFill>
                <a:schemeClr val="tx1"/>
              </a:solidFill>
            </a:endParaRPr>
          </a:p>
          <a:p>
            <a:r>
              <a:rPr lang="fr-FR" sz="1600" b="0" dirty="0" smtClean="0">
                <a:solidFill>
                  <a:schemeClr val="tx1"/>
                </a:solidFill>
              </a:rPr>
              <a:t>06 47 44 15 64</a:t>
            </a:r>
            <a:endParaRPr lang="fr-FR" sz="1600" b="0" dirty="0">
              <a:solidFill>
                <a:schemeClr val="tx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937242" y="3445670"/>
            <a:ext cx="29617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  <a:latin typeface="Kayak Sans" panose="02000500000000000000" pitchFamily="2" charset="0"/>
                <a:cs typeface="Segoe UI" panose="020B0502040204020203" pitchFamily="34" charset="0"/>
              </a:rPr>
              <a:t>Maëlys </a:t>
            </a:r>
            <a:r>
              <a:rPr lang="fr-FR" sz="1600" b="1" dirty="0">
                <a:solidFill>
                  <a:schemeClr val="bg1"/>
                </a:solidFill>
                <a:latin typeface="Kayak Sans" panose="02000500000000000000" pitchFamily="2" charset="0"/>
                <a:cs typeface="Segoe UI" panose="020B0502040204020203" pitchFamily="34" charset="0"/>
              </a:rPr>
              <a:t>GUILLET </a:t>
            </a:r>
          </a:p>
          <a:p>
            <a:pPr algn="ctr"/>
            <a:r>
              <a:rPr lang="fr-FR" sz="1600" dirty="0">
                <a:latin typeface="Kayak Sans" panose="02000500000000000000" pitchFamily="2" charset="0"/>
                <a:cs typeface="Segoe UI" panose="020B0502040204020203" pitchFamily="34" charset="0"/>
              </a:rPr>
              <a:t>Référente </a:t>
            </a:r>
            <a:r>
              <a:rPr lang="fr-FR" sz="1600" dirty="0" smtClean="0">
                <a:latin typeface="Kayak Sans" panose="02000500000000000000" pitchFamily="2" charset="0"/>
                <a:cs typeface="Segoe UI" panose="020B0502040204020203" pitchFamily="34" charset="0"/>
              </a:rPr>
              <a:t>régionale Île-de-France </a:t>
            </a:r>
            <a:endParaRPr lang="fr-FR" sz="1600" dirty="0">
              <a:latin typeface="Kayak Sans" panose="02000500000000000000" pitchFamily="2" charset="0"/>
              <a:cs typeface="Segoe UI" panose="020B0502040204020203" pitchFamily="34" charset="0"/>
            </a:endParaRPr>
          </a:p>
          <a:p>
            <a:pPr algn="ctr"/>
            <a:r>
              <a:rPr lang="fr-FR" sz="1600" dirty="0" smtClean="0">
                <a:latin typeface="Kayak Sans" panose="02000500000000000000" pitchFamily="2" charset="0"/>
                <a:cs typeface="Segoe UI" panose="020B0502040204020203" pitchFamily="34" charset="0"/>
              </a:rPr>
              <a:t>Silver </a:t>
            </a:r>
            <a:r>
              <a:rPr lang="fr-FR" sz="1600" dirty="0">
                <a:latin typeface="Kayak Sans" panose="02000500000000000000" pitchFamily="2" charset="0"/>
                <a:cs typeface="Segoe UI" panose="020B0502040204020203" pitchFamily="34" charset="0"/>
              </a:rPr>
              <a:t>Fourchette </a:t>
            </a:r>
          </a:p>
          <a:p>
            <a:pPr algn="ctr"/>
            <a:r>
              <a:rPr lang="fr-FR" sz="1600" dirty="0">
                <a:latin typeface="Kayak Sans" panose="02000500000000000000" pitchFamily="2" charset="0"/>
                <a:cs typeface="Segoe UI" panose="020B0502040204020203" pitchFamily="34" charset="0"/>
              </a:rPr>
              <a:t>maelys.guillet@groupe-sos.org</a:t>
            </a:r>
          </a:p>
          <a:p>
            <a:pPr algn="ctr"/>
            <a:r>
              <a:rPr lang="fr-FR" sz="1600" dirty="0">
                <a:latin typeface="Kayak Sans" panose="02000500000000000000" pitchFamily="2" charset="0"/>
                <a:cs typeface="Segoe UI" panose="020B0502040204020203" pitchFamily="34" charset="0"/>
              </a:rPr>
              <a:t>06 31 58 98 26</a:t>
            </a:r>
          </a:p>
        </p:txBody>
      </p:sp>
    </p:spTree>
    <p:extLst>
      <p:ext uri="{BB962C8B-B14F-4D97-AF65-F5344CB8AC3E}">
        <p14:creationId xmlns:p14="http://schemas.microsoft.com/office/powerpoint/2010/main" val="417485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5494390" y="3318814"/>
            <a:ext cx="6078071" cy="686656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chemeClr val="tx1"/>
                </a:solidFill>
              </a:rPr>
              <a:t>QUI SOMMES-NOUS ? </a:t>
            </a:r>
            <a:endParaRPr lang="fr-FR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86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853803" y="2180609"/>
            <a:ext cx="55463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 smtClean="0">
                <a:solidFill>
                  <a:schemeClr val="bg1"/>
                </a:solidFill>
                <a:latin typeface="Kayak Sans" panose="02000500000000000000" pitchFamily="2" charset="0"/>
              </a:rPr>
              <a:t>Silver</a:t>
            </a:r>
            <a:r>
              <a:rPr lang="fr-FR" sz="3200" b="1" dirty="0" smtClean="0">
                <a:solidFill>
                  <a:schemeClr val="bg1"/>
                </a:solidFill>
                <a:latin typeface="Kayak Sans" panose="02000500000000000000" pitchFamily="2" charset="0"/>
              </a:rPr>
              <a:t> Fourchette</a:t>
            </a:r>
            <a:endParaRPr lang="fr-FR" sz="3200" b="1" dirty="0">
              <a:solidFill>
                <a:schemeClr val="bg1"/>
              </a:solidFill>
              <a:latin typeface="Kayak Sans" panose="02000500000000000000" pitchFamily="2" charset="0"/>
            </a:endParaRPr>
          </a:p>
          <a:p>
            <a:endParaRPr lang="fr-FR" sz="2000" dirty="0">
              <a:latin typeface="Kayak Sans" panose="02000500000000000000" pitchFamily="2" charset="0"/>
            </a:endParaRPr>
          </a:p>
          <a:p>
            <a:r>
              <a:rPr lang="fr-FR" sz="2000" dirty="0" smtClean="0">
                <a:latin typeface="Kayak Sans" panose="02000500000000000000" pitchFamily="2" charset="0"/>
              </a:rPr>
              <a:t>Programme de prévention</a:t>
            </a:r>
            <a:br>
              <a:rPr lang="fr-FR" sz="2000" dirty="0" smtClean="0">
                <a:latin typeface="Kayak Sans" panose="02000500000000000000" pitchFamily="2" charset="0"/>
              </a:rPr>
            </a:br>
            <a:r>
              <a:rPr lang="fr-FR" sz="2000" dirty="0" smtClean="0">
                <a:latin typeface="Kayak Sans" panose="02000500000000000000" pitchFamily="2" charset="0"/>
              </a:rPr>
              <a:t>à destination des plus de 60 ans qui promeut une alimentation équilibrée et adaptée à ses besoins. </a:t>
            </a:r>
            <a:endParaRPr lang="fr-FR" sz="2000" dirty="0">
              <a:latin typeface="Kayak Sans" panose="02000500000000000000" pitchFamily="2" charset="0"/>
            </a:endParaRPr>
          </a:p>
          <a:p>
            <a:endParaRPr lang="fr-FR" sz="1400" dirty="0">
              <a:latin typeface="Kayak Sans" panose="02000500000000000000" pitchFamily="2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84405" y="4445950"/>
            <a:ext cx="2207595" cy="241205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6" r="34976"/>
          <a:stretch/>
        </p:blipFill>
        <p:spPr>
          <a:xfrm>
            <a:off x="-211" y="0"/>
            <a:ext cx="52975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76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0" t="6271" r="15378" b="22898"/>
          <a:stretch/>
        </p:blipFill>
        <p:spPr>
          <a:xfrm>
            <a:off x="-54964" y="0"/>
            <a:ext cx="12246964" cy="685050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086139"/>
            <a:ext cx="8380512" cy="508918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UnE</a:t>
            </a:r>
            <a:r>
              <a:rPr lang="fr-FR" dirty="0"/>
              <a:t> conviction commune, le credo de </a:t>
            </a:r>
            <a:r>
              <a:rPr lang="fr-FR" dirty="0" err="1"/>
              <a:t>silver</a:t>
            </a:r>
            <a:r>
              <a:rPr lang="fr-FR" dirty="0"/>
              <a:t> fourchette</a:t>
            </a:r>
          </a:p>
        </p:txBody>
      </p:sp>
      <p:sp>
        <p:nvSpPr>
          <p:cNvPr id="3" name="Rectangle 2"/>
          <p:cNvSpPr/>
          <p:nvPr/>
        </p:nvSpPr>
        <p:spPr>
          <a:xfrm>
            <a:off x="1372693" y="2609644"/>
            <a:ext cx="9391650" cy="1938992"/>
          </a:xfrm>
          <a:prstGeom prst="rect">
            <a:avLst/>
          </a:prstGeom>
          <a:solidFill>
            <a:srgbClr val="FFC000"/>
          </a:solidFill>
        </p:spPr>
        <p:txBody>
          <a:bodyPr wrap="square" anchor="t">
            <a:spAutoFit/>
          </a:bodyPr>
          <a:lstStyle/>
          <a:p>
            <a:pPr algn="ctr"/>
            <a:r>
              <a:rPr lang="fr-FR" sz="2000" b="1" dirty="0">
                <a:latin typeface="Arial"/>
                <a:cs typeface="Arial"/>
              </a:rPr>
              <a:t>L'alimentation</a:t>
            </a:r>
            <a:r>
              <a:rPr lang="fr-FR" sz="2000" dirty="0">
                <a:latin typeface="Arial"/>
                <a:cs typeface="Arial"/>
              </a:rPr>
              <a:t>, corrélée à l'activité physique et cognitive, </a:t>
            </a:r>
          </a:p>
          <a:p>
            <a:pPr algn="ctr"/>
            <a:r>
              <a:rPr lang="fr-FR" sz="2000" dirty="0">
                <a:latin typeface="Arial"/>
                <a:cs typeface="Arial"/>
              </a:rPr>
              <a:t>est </a:t>
            </a:r>
            <a:r>
              <a:rPr lang="fr-FR" sz="2000" dirty="0" smtClean="0">
                <a:latin typeface="Arial"/>
                <a:cs typeface="Arial"/>
              </a:rPr>
              <a:t>un véritable levier</a:t>
            </a:r>
            <a:r>
              <a:rPr lang="fr-FR" sz="2000" b="1" dirty="0" smtClean="0">
                <a:latin typeface="Arial"/>
                <a:cs typeface="Arial"/>
              </a:rPr>
              <a:t> </a:t>
            </a:r>
            <a:r>
              <a:rPr lang="fr-FR" sz="2000" dirty="0">
                <a:latin typeface="Arial"/>
                <a:cs typeface="Arial"/>
              </a:rPr>
              <a:t>pour une bonne </a:t>
            </a:r>
            <a:r>
              <a:rPr lang="fr-FR" sz="2000" dirty="0" smtClean="0">
                <a:latin typeface="Arial"/>
                <a:cs typeface="Arial"/>
              </a:rPr>
              <a:t>santé </a:t>
            </a:r>
            <a:br>
              <a:rPr lang="fr-FR" sz="2000" dirty="0" smtClean="0">
                <a:latin typeface="Arial"/>
                <a:cs typeface="Arial"/>
              </a:rPr>
            </a:br>
            <a:r>
              <a:rPr lang="fr-FR" sz="2000" dirty="0" smtClean="0">
                <a:latin typeface="Arial"/>
                <a:cs typeface="Arial"/>
              </a:rPr>
              <a:t>et retarder la perte d’autonomie.</a:t>
            </a:r>
            <a:endParaRPr lang="fr-FR" sz="2000" dirty="0">
              <a:ea typeface="+mn-lt"/>
              <a:cs typeface="+mn-lt"/>
            </a:endParaRPr>
          </a:p>
          <a:p>
            <a:pPr algn="ctr"/>
            <a:endParaRPr lang="fr-FR" sz="2000" dirty="0">
              <a:latin typeface="Arial" panose="020B0604020202020204" pitchFamily="34" charset="0"/>
              <a:cs typeface="Arial"/>
            </a:endParaRPr>
          </a:p>
          <a:p>
            <a:pPr algn="ctr"/>
            <a:r>
              <a:rPr lang="fr-FR" sz="2000" dirty="0">
                <a:latin typeface="Arial"/>
                <a:cs typeface="Arial"/>
              </a:rPr>
              <a:t>Le </a:t>
            </a:r>
            <a:r>
              <a:rPr lang="fr-FR" sz="2000" b="1" dirty="0">
                <a:latin typeface="Arial"/>
                <a:cs typeface="Arial"/>
              </a:rPr>
              <a:t>plaisir</a:t>
            </a:r>
            <a:r>
              <a:rPr lang="fr-FR" sz="2000" dirty="0">
                <a:latin typeface="Arial"/>
                <a:cs typeface="Arial"/>
              </a:rPr>
              <a:t> au cœur de nos actions </a:t>
            </a:r>
            <a:endParaRPr lang="fr-FR" sz="2000" dirty="0">
              <a:latin typeface="Arial" panose="020B0604020202020204" pitchFamily="34" charset="0"/>
              <a:cs typeface="Arial"/>
            </a:endParaRPr>
          </a:p>
          <a:p>
            <a:pPr algn="ctr"/>
            <a:r>
              <a:rPr lang="fr-FR" sz="2000" dirty="0">
                <a:latin typeface="Arial"/>
                <a:cs typeface="Arial"/>
              </a:rPr>
              <a:t>pour </a:t>
            </a:r>
            <a:r>
              <a:rPr lang="fr-FR" sz="2000" b="1" dirty="0">
                <a:latin typeface="Arial"/>
                <a:cs typeface="Arial"/>
              </a:rPr>
              <a:t>donner </a:t>
            </a:r>
            <a:r>
              <a:rPr lang="fr-FR" sz="2000" b="1" dirty="0" smtClean="0">
                <a:latin typeface="Arial"/>
                <a:cs typeface="Arial"/>
              </a:rPr>
              <a:t>envie</a:t>
            </a:r>
            <a:r>
              <a:rPr lang="fr-FR" sz="2000" dirty="0">
                <a:latin typeface="Arial"/>
                <a:cs typeface="Arial"/>
              </a:rPr>
              <a:t> </a:t>
            </a:r>
            <a:r>
              <a:rPr lang="fr-FR" sz="2000" dirty="0" smtClean="0">
                <a:latin typeface="Arial"/>
                <a:cs typeface="Arial"/>
              </a:rPr>
              <a:t>d’être </a:t>
            </a:r>
            <a:r>
              <a:rPr lang="fr-FR" sz="2000" b="1" dirty="0">
                <a:latin typeface="Arial"/>
                <a:cs typeface="Arial"/>
              </a:rPr>
              <a:t>acteurs </a:t>
            </a:r>
            <a:r>
              <a:rPr lang="fr-FR" sz="2000" dirty="0">
                <a:latin typeface="Arial"/>
                <a:cs typeface="Arial"/>
              </a:rPr>
              <a:t>de leur vie ! </a:t>
            </a:r>
            <a:endParaRPr lang="fr-FR" sz="2000" dirty="0">
              <a:latin typeface="Arial" panose="020B0604020202020204" pitchFamily="34" charset="0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45092" y="6477202"/>
            <a:ext cx="4819650" cy="27699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r>
              <a:rPr lang="fr-FR" sz="1200">
                <a:solidFill>
                  <a:schemeClr val="bg1"/>
                </a:solidFill>
                <a:latin typeface="Arial" panose="020B0604020202020204" pitchFamily="34" charset="0"/>
              </a:rPr>
              <a:t>*comme en témoigne le 4</a:t>
            </a:r>
            <a:r>
              <a:rPr lang="fr-FR" sz="1200" baseline="30000">
                <a:solidFill>
                  <a:schemeClr val="bg1"/>
                </a:solidFill>
                <a:latin typeface="Arial" panose="020B0604020202020204" pitchFamily="34" charset="0"/>
              </a:rPr>
              <a:t>ème</a:t>
            </a:r>
            <a:r>
              <a:rPr lang="fr-FR" sz="1200">
                <a:solidFill>
                  <a:schemeClr val="bg1"/>
                </a:solidFill>
                <a:latin typeface="Arial" panose="020B0604020202020204" pitchFamily="34" charset="0"/>
              </a:rPr>
              <a:t> Plan National Nutrition Santé (PNNS). </a:t>
            </a: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2047" y="4930992"/>
            <a:ext cx="1700630" cy="185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0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Picture 9">
            <a:extLst>
              <a:ext uri="{FF2B5EF4-FFF2-40B4-BE49-F238E27FC236}">
                <a16:creationId xmlns:a16="http://schemas.microsoft.com/office/drawing/2014/main" id="{1E83F894-810C-4335-86B2-F31E93841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4035" y="739411"/>
            <a:ext cx="3859762" cy="38229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302164"/>
            <a:ext cx="12192000" cy="155583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latin typeface="Kayak Sans" panose="02000500000000000000" pitchFamily="2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DEPUIS 2014, DES EHPAD AU DOMICILE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245385" y="1026332"/>
            <a:ext cx="7131480" cy="1426950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7F72"/>
                </a:solidFill>
              </a:rPr>
              <a:t>2014</a:t>
            </a:r>
            <a:r>
              <a:rPr lang="fr-FR" dirty="0">
                <a:solidFill>
                  <a:schemeClr val="accent5"/>
                </a:solidFill>
              </a:rPr>
              <a:t> </a:t>
            </a:r>
            <a:r>
              <a:rPr lang="fr-FR" sz="1800" dirty="0" smtClean="0">
                <a:solidFill>
                  <a:schemeClr val="tx1"/>
                </a:solidFill>
              </a:rPr>
              <a:t>UN CONCOURS DE GASTRONOMIE </a:t>
            </a:r>
            <a:r>
              <a:rPr lang="fr-FR" sz="1800" b="0" dirty="0" smtClean="0">
                <a:solidFill>
                  <a:schemeClr val="tx1"/>
                </a:solidFill>
              </a:rPr>
              <a:t>dans </a:t>
            </a:r>
            <a:r>
              <a:rPr lang="fr-FR" sz="1800" b="0" dirty="0">
                <a:solidFill>
                  <a:schemeClr val="tx1"/>
                </a:solidFill>
              </a:rPr>
              <a:t>les </a:t>
            </a:r>
            <a:r>
              <a:rPr lang="fr-FR" sz="1800" b="0" dirty="0" smtClean="0">
                <a:solidFill>
                  <a:schemeClr val="tx1"/>
                </a:solidFill>
              </a:rPr>
              <a:t>EHPAD</a:t>
            </a:r>
            <a:endParaRPr lang="fr-FR" sz="1800" dirty="0"/>
          </a:p>
        </p:txBody>
      </p:sp>
      <p:sp>
        <p:nvSpPr>
          <p:cNvPr id="8" name="ZoneTexte 7"/>
          <p:cNvSpPr txBox="1"/>
          <p:nvPr/>
        </p:nvSpPr>
        <p:spPr>
          <a:xfrm>
            <a:off x="552063" y="5302164"/>
            <a:ext cx="256067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7F72"/>
                </a:solidFill>
                <a:latin typeface="Kayak Sans" panose="02000500000000000000" pitchFamily="2" charset="0"/>
              </a:rPr>
              <a:t>+</a:t>
            </a:r>
            <a:r>
              <a:rPr lang="fr-FR" sz="5400" b="1" dirty="0" smtClean="0">
                <a:solidFill>
                  <a:srgbClr val="007F72"/>
                </a:solidFill>
                <a:latin typeface="Kayak Sans" panose="02000500000000000000" pitchFamily="2" charset="0"/>
              </a:rPr>
              <a:t>1000 </a:t>
            </a:r>
          </a:p>
          <a:p>
            <a:pPr algn="ctr"/>
            <a:r>
              <a:rPr lang="fr-FR" sz="1600" b="1" dirty="0" smtClean="0">
                <a:latin typeface="Kayak Sans" panose="02000500000000000000" pitchFamily="2" charset="0"/>
              </a:rPr>
              <a:t>ÉTABLISSEMENTS PARTENAIRES </a:t>
            </a:r>
          </a:p>
        </p:txBody>
      </p:sp>
      <p:sp>
        <p:nvSpPr>
          <p:cNvPr id="464" name="ZoneTexte 463"/>
          <p:cNvSpPr txBox="1"/>
          <p:nvPr/>
        </p:nvSpPr>
        <p:spPr>
          <a:xfrm>
            <a:off x="4216862" y="5302164"/>
            <a:ext cx="364084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spc="-150" dirty="0" smtClean="0">
                <a:solidFill>
                  <a:srgbClr val="007F72"/>
                </a:solidFill>
                <a:latin typeface="Kayak Sans" panose="02000500000000000000" pitchFamily="2" charset="0"/>
              </a:rPr>
              <a:t>50 000</a:t>
            </a:r>
          </a:p>
          <a:p>
            <a:pPr algn="ctr"/>
            <a:r>
              <a:rPr lang="fr-FR" sz="1600" b="1" dirty="0" smtClean="0">
                <a:latin typeface="Kayak Sans" panose="02000500000000000000" pitchFamily="2" charset="0"/>
              </a:rPr>
              <a:t>PERSONNES SENSIBILISÉES</a:t>
            </a:r>
          </a:p>
          <a:p>
            <a:pPr algn="ctr"/>
            <a:r>
              <a:rPr lang="fr-FR" sz="1600" b="1" dirty="0" smtClean="0">
                <a:latin typeface="Kayak Sans" panose="02000500000000000000" pitchFamily="2" charset="0"/>
              </a:rPr>
              <a:t>(à domicile ou en établissement)</a:t>
            </a:r>
          </a:p>
        </p:txBody>
      </p:sp>
      <p:sp>
        <p:nvSpPr>
          <p:cNvPr id="9" name="Rectangle 8"/>
          <p:cNvSpPr/>
          <p:nvPr/>
        </p:nvSpPr>
        <p:spPr>
          <a:xfrm>
            <a:off x="8961829" y="5302164"/>
            <a:ext cx="267810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007F72"/>
                </a:solidFill>
                <a:latin typeface="Kayak Sans" panose="02000500000000000000" pitchFamily="2" charset="0"/>
              </a:rPr>
              <a:t>+ de </a:t>
            </a:r>
            <a:r>
              <a:rPr lang="fr-FR" sz="5400" b="1" dirty="0" smtClean="0">
                <a:solidFill>
                  <a:srgbClr val="007F72"/>
                </a:solidFill>
                <a:latin typeface="Kayak Sans" panose="02000500000000000000" pitchFamily="2" charset="0"/>
              </a:rPr>
              <a:t>500 </a:t>
            </a:r>
            <a:endParaRPr lang="fr-FR" sz="5400" b="1" dirty="0">
              <a:solidFill>
                <a:srgbClr val="007F72"/>
              </a:solidFill>
              <a:latin typeface="Kayak Sans" panose="02000500000000000000" pitchFamily="2" charset="0"/>
            </a:endParaRPr>
          </a:p>
          <a:p>
            <a:pPr algn="ctr"/>
            <a:r>
              <a:rPr lang="fr-FR" sz="1600" b="1" dirty="0" smtClean="0">
                <a:latin typeface="Kayak Sans" panose="02000500000000000000" pitchFamily="2" charset="0"/>
              </a:rPr>
              <a:t>ACTIONS DE PRÉVENTION</a:t>
            </a:r>
            <a:endParaRPr lang="fr-FR" sz="1600" b="1" dirty="0">
              <a:latin typeface="Kayak Sans" panose="02000500000000000000" pitchFamily="2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3664799" y="5397934"/>
            <a:ext cx="0" cy="1285788"/>
          </a:xfrm>
          <a:prstGeom prst="line">
            <a:avLst/>
          </a:prstGeom>
          <a:ln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5" name="Connecteur droit 464"/>
          <p:cNvCxnSpPr/>
          <p:nvPr/>
        </p:nvCxnSpPr>
        <p:spPr>
          <a:xfrm>
            <a:off x="8409766" y="5397934"/>
            <a:ext cx="0" cy="1285788"/>
          </a:xfrm>
          <a:prstGeom prst="line">
            <a:avLst/>
          </a:prstGeom>
          <a:ln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8" name="Espace réservé du texte 3"/>
          <p:cNvSpPr txBox="1">
            <a:spLocks/>
          </p:cNvSpPr>
          <p:nvPr/>
        </p:nvSpPr>
        <p:spPr>
          <a:xfrm>
            <a:off x="256758" y="2207726"/>
            <a:ext cx="7218664" cy="1392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rgbClr val="662DAF"/>
                </a:solidFill>
                <a:latin typeface="Kayak Sans" panose="02000500000000000000" pitchFamily="2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Kayak Sans" panose="02000500000000000000" pitchFamily="2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Kayak Sans" panose="02000500000000000000" pitchFamily="2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Kayak Sans" panose="02000500000000000000" pitchFamily="2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Kayak Sans" panose="02000500000000000000" pitchFamily="2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007F72"/>
                </a:solidFill>
              </a:rPr>
              <a:t>2017</a:t>
            </a:r>
            <a:r>
              <a:rPr lang="fr-FR" dirty="0" smtClean="0">
                <a:solidFill>
                  <a:schemeClr val="accent5"/>
                </a:solidFill>
              </a:rPr>
              <a:t> </a:t>
            </a:r>
            <a:r>
              <a:rPr lang="fr-FR" sz="2100" dirty="0" smtClean="0">
                <a:solidFill>
                  <a:schemeClr val="tx1"/>
                </a:solidFill>
              </a:rPr>
              <a:t>DES ACTIONS DE PRÉVENTION </a:t>
            </a:r>
            <a:br>
              <a:rPr lang="fr-FR" sz="2100" dirty="0" smtClean="0">
                <a:solidFill>
                  <a:schemeClr val="tx1"/>
                </a:solidFill>
              </a:rPr>
            </a:br>
            <a:r>
              <a:rPr lang="fr-FR" sz="2100" dirty="0" smtClean="0">
                <a:solidFill>
                  <a:schemeClr val="tx1"/>
                </a:solidFill>
              </a:rPr>
              <a:t>	</a:t>
            </a:r>
            <a:r>
              <a:rPr lang="fr-FR" sz="1800" b="0" dirty="0" smtClean="0">
                <a:solidFill>
                  <a:schemeClr val="tx1"/>
                </a:solidFill>
              </a:rPr>
              <a:t>à la fois au sein des établissements et à destination </a:t>
            </a:r>
            <a:br>
              <a:rPr lang="fr-FR" sz="1800" b="0" dirty="0" smtClean="0">
                <a:solidFill>
                  <a:schemeClr val="tx1"/>
                </a:solidFill>
              </a:rPr>
            </a:br>
            <a:r>
              <a:rPr lang="fr-FR" sz="1800" b="0" dirty="0" smtClean="0">
                <a:solidFill>
                  <a:schemeClr val="tx1"/>
                </a:solidFill>
              </a:rPr>
              <a:t>	des seniors à domicile</a:t>
            </a:r>
            <a:endParaRPr lang="fr-FR" sz="1800" dirty="0"/>
          </a:p>
        </p:txBody>
      </p:sp>
      <p:sp>
        <p:nvSpPr>
          <p:cNvPr id="469" name="Espace réservé du texte 3"/>
          <p:cNvSpPr txBox="1">
            <a:spLocks/>
          </p:cNvSpPr>
          <p:nvPr/>
        </p:nvSpPr>
        <p:spPr>
          <a:xfrm>
            <a:off x="274628" y="3569413"/>
            <a:ext cx="7776464" cy="1086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rgbClr val="662DAF"/>
                </a:solidFill>
                <a:latin typeface="Kayak Sans" panose="02000500000000000000" pitchFamily="2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Kayak Sans" panose="02000500000000000000" pitchFamily="2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Kayak Sans" panose="02000500000000000000" pitchFamily="2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Kayak Sans" panose="02000500000000000000" pitchFamily="2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Kayak Sans" panose="02000500000000000000" pitchFamily="2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600" dirty="0" smtClean="0">
                <a:solidFill>
                  <a:srgbClr val="007F72"/>
                </a:solidFill>
              </a:rPr>
              <a:t>2020</a:t>
            </a:r>
            <a:r>
              <a:rPr lang="fr-FR" sz="2600" dirty="0" smtClean="0">
                <a:solidFill>
                  <a:schemeClr val="accent5"/>
                </a:solidFill>
              </a:rPr>
              <a:t> </a:t>
            </a:r>
            <a:r>
              <a:rPr lang="fr-FR" sz="2100" dirty="0" smtClean="0">
                <a:solidFill>
                  <a:schemeClr val="tx1"/>
                </a:solidFill>
              </a:rPr>
              <a:t>DES ACTIONS DE PRÉVENTION NATIONALE </a:t>
            </a:r>
          </a:p>
          <a:p>
            <a:r>
              <a:rPr lang="fr-FR" sz="1800" b="0" dirty="0">
                <a:solidFill>
                  <a:schemeClr val="tx1"/>
                </a:solidFill>
              </a:rPr>
              <a:t>	</a:t>
            </a:r>
            <a:r>
              <a:rPr lang="fr-FR" sz="1900" b="0" dirty="0" smtClean="0">
                <a:solidFill>
                  <a:schemeClr val="tx1"/>
                </a:solidFill>
              </a:rPr>
              <a:t>en présentiel et </a:t>
            </a:r>
            <a:r>
              <a:rPr lang="fr-FR" sz="1900" b="0" dirty="0" err="1" smtClean="0">
                <a:solidFill>
                  <a:schemeClr val="tx1"/>
                </a:solidFill>
              </a:rPr>
              <a:t>distanciel</a:t>
            </a:r>
            <a:r>
              <a:rPr lang="fr-FR" sz="1900" b="0" dirty="0" smtClean="0">
                <a:solidFill>
                  <a:schemeClr val="tx1"/>
                </a:solidFill>
              </a:rPr>
              <a:t> pour s’adapter aux contraintes de zone 	blanche et contraintes sanitaires</a:t>
            </a:r>
            <a:endParaRPr lang="fr-FR" sz="1900" dirty="0"/>
          </a:p>
        </p:txBody>
      </p:sp>
      <p:pic>
        <p:nvPicPr>
          <p:cNvPr id="471" name="Picture 10">
            <a:extLst>
              <a:ext uri="{FF2B5EF4-FFF2-40B4-BE49-F238E27FC236}">
                <a16:creationId xmlns:a16="http://schemas.microsoft.com/office/drawing/2014/main" id="{51074004-4897-43E7-8AE8-35B411C14D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4699" y="4343991"/>
            <a:ext cx="2795490" cy="72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58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302164"/>
            <a:ext cx="12192000" cy="155583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latin typeface="Kayak Sans" panose="02000500000000000000" pitchFamily="2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SILVER FOURCHETTE EN ILE DE FRANCE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212725" y="729918"/>
            <a:ext cx="7131480" cy="2104143"/>
          </a:xfrm>
        </p:spPr>
        <p:txBody>
          <a:bodyPr>
            <a:normAutofit/>
          </a:bodyPr>
          <a:lstStyle/>
          <a:p>
            <a:r>
              <a:rPr lang="fr-FR" sz="2600" dirty="0" smtClean="0">
                <a:solidFill>
                  <a:srgbClr val="007F72"/>
                </a:solidFill>
              </a:rPr>
              <a:t>NOTRE RAYON D’INTERVENTION</a:t>
            </a:r>
          </a:p>
          <a:p>
            <a:r>
              <a:rPr lang="fr-FR" sz="1900" b="0" dirty="0" smtClean="0">
                <a:solidFill>
                  <a:schemeClr val="tx1"/>
                </a:solidFill>
              </a:rPr>
              <a:t>Interventions </a:t>
            </a:r>
            <a:r>
              <a:rPr lang="fr-FR" sz="1900" b="0" dirty="0">
                <a:solidFill>
                  <a:schemeClr val="tx1"/>
                </a:solidFill>
              </a:rPr>
              <a:t>auprès de </a:t>
            </a:r>
            <a:r>
              <a:rPr lang="fr-FR" sz="1900" b="0" dirty="0" smtClean="0">
                <a:solidFill>
                  <a:schemeClr val="tx1"/>
                </a:solidFill>
              </a:rPr>
              <a:t>seniors </a:t>
            </a:r>
            <a:r>
              <a:rPr lang="fr-FR" sz="1900" b="0" dirty="0">
                <a:solidFill>
                  <a:schemeClr val="tx1"/>
                </a:solidFill>
              </a:rPr>
              <a:t>à </a:t>
            </a:r>
            <a:r>
              <a:rPr lang="fr-FR" sz="1900" b="0" dirty="0" smtClean="0">
                <a:solidFill>
                  <a:schemeClr val="tx1"/>
                </a:solidFill>
              </a:rPr>
              <a:t>domicile </a:t>
            </a:r>
            <a:r>
              <a:rPr lang="fr-FR" sz="1900" b="0" dirty="0">
                <a:solidFill>
                  <a:schemeClr val="tx1"/>
                </a:solidFill>
              </a:rPr>
              <a:t>et en </a:t>
            </a:r>
            <a:r>
              <a:rPr lang="fr-FR" sz="1900" b="0" dirty="0" smtClean="0">
                <a:solidFill>
                  <a:schemeClr val="tx1"/>
                </a:solidFill>
              </a:rPr>
              <a:t>établissement </a:t>
            </a:r>
            <a:r>
              <a:rPr lang="fr-FR" sz="1900" b="0" dirty="0">
                <a:solidFill>
                  <a:schemeClr val="tx1"/>
                </a:solidFill>
              </a:rPr>
              <a:t>dans tous les départements </a:t>
            </a:r>
            <a:r>
              <a:rPr lang="fr-FR" sz="1900" b="0" dirty="0" smtClean="0">
                <a:solidFill>
                  <a:schemeClr val="tx1"/>
                </a:solidFill>
              </a:rPr>
              <a:t>d’Île-de-France</a:t>
            </a:r>
            <a:endParaRPr lang="fr-FR" sz="1900" b="0" dirty="0">
              <a:solidFill>
                <a:schemeClr val="tx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52063" y="5302164"/>
            <a:ext cx="256067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7F72"/>
                </a:solidFill>
                <a:latin typeface="Kayak Sans" panose="02000500000000000000" pitchFamily="2" charset="0"/>
              </a:rPr>
              <a:t>+</a:t>
            </a:r>
            <a:r>
              <a:rPr lang="fr-FR" sz="5400" b="1" dirty="0">
                <a:solidFill>
                  <a:srgbClr val="007F72"/>
                </a:solidFill>
                <a:latin typeface="Kayak Sans" panose="02000500000000000000" pitchFamily="2" charset="0"/>
              </a:rPr>
              <a:t>2</a:t>
            </a:r>
            <a:r>
              <a:rPr lang="fr-FR" sz="5400" b="1" dirty="0" smtClean="0">
                <a:solidFill>
                  <a:srgbClr val="007F72"/>
                </a:solidFill>
                <a:latin typeface="Kayak Sans" panose="02000500000000000000" pitchFamily="2" charset="0"/>
              </a:rPr>
              <a:t>00 </a:t>
            </a:r>
          </a:p>
          <a:p>
            <a:pPr algn="ctr"/>
            <a:r>
              <a:rPr lang="fr-FR" sz="1600" b="1" dirty="0" smtClean="0">
                <a:latin typeface="Kayak Sans" panose="02000500000000000000" pitchFamily="2" charset="0"/>
              </a:rPr>
              <a:t>ÉTABLISSEMENTS PARTENAIRES </a:t>
            </a:r>
          </a:p>
        </p:txBody>
      </p:sp>
      <p:sp>
        <p:nvSpPr>
          <p:cNvPr id="464" name="ZoneTexte 463"/>
          <p:cNvSpPr txBox="1"/>
          <p:nvPr/>
        </p:nvSpPr>
        <p:spPr>
          <a:xfrm>
            <a:off x="4216862" y="5302164"/>
            <a:ext cx="364084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spc="-150" dirty="0">
                <a:solidFill>
                  <a:srgbClr val="007F72"/>
                </a:solidFill>
                <a:latin typeface="Kayak Sans" panose="02000500000000000000" pitchFamily="2" charset="0"/>
              </a:rPr>
              <a:t>7</a:t>
            </a:r>
            <a:r>
              <a:rPr lang="fr-FR" sz="5400" b="1" spc="-150" dirty="0" smtClean="0">
                <a:solidFill>
                  <a:srgbClr val="007F72"/>
                </a:solidFill>
                <a:latin typeface="Kayak Sans" panose="02000500000000000000" pitchFamily="2" charset="0"/>
              </a:rPr>
              <a:t>000</a:t>
            </a:r>
          </a:p>
          <a:p>
            <a:pPr algn="ctr"/>
            <a:r>
              <a:rPr lang="fr-FR" sz="1600" b="1" dirty="0" smtClean="0">
                <a:latin typeface="Kayak Sans" panose="02000500000000000000" pitchFamily="2" charset="0"/>
              </a:rPr>
              <a:t>PERSONNES SENSIBILISÉES</a:t>
            </a:r>
          </a:p>
          <a:p>
            <a:pPr algn="ctr"/>
            <a:r>
              <a:rPr lang="fr-FR" sz="1600" b="1" dirty="0" smtClean="0">
                <a:latin typeface="Kayak Sans" panose="02000500000000000000" pitchFamily="2" charset="0"/>
              </a:rPr>
              <a:t>(à domicile ou en établissement)</a:t>
            </a:r>
          </a:p>
        </p:txBody>
      </p:sp>
      <p:sp>
        <p:nvSpPr>
          <p:cNvPr id="9" name="Rectangle 8"/>
          <p:cNvSpPr/>
          <p:nvPr/>
        </p:nvSpPr>
        <p:spPr>
          <a:xfrm>
            <a:off x="8961829" y="5302164"/>
            <a:ext cx="267810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007F72"/>
                </a:solidFill>
                <a:latin typeface="Kayak Sans" panose="02000500000000000000" pitchFamily="2" charset="0"/>
              </a:rPr>
              <a:t>+ de </a:t>
            </a:r>
            <a:r>
              <a:rPr lang="fr-FR" sz="5400" b="1" dirty="0">
                <a:solidFill>
                  <a:srgbClr val="007F72"/>
                </a:solidFill>
                <a:latin typeface="Kayak Sans" panose="02000500000000000000" pitchFamily="2" charset="0"/>
              </a:rPr>
              <a:t>3</a:t>
            </a:r>
            <a:r>
              <a:rPr lang="fr-FR" sz="5400" b="1" dirty="0" smtClean="0">
                <a:solidFill>
                  <a:srgbClr val="007F72"/>
                </a:solidFill>
                <a:latin typeface="Kayak Sans" panose="02000500000000000000" pitchFamily="2" charset="0"/>
              </a:rPr>
              <a:t>00 </a:t>
            </a:r>
            <a:endParaRPr lang="fr-FR" sz="5400" b="1" dirty="0">
              <a:solidFill>
                <a:srgbClr val="007F72"/>
              </a:solidFill>
              <a:latin typeface="Kayak Sans" panose="02000500000000000000" pitchFamily="2" charset="0"/>
            </a:endParaRPr>
          </a:p>
          <a:p>
            <a:pPr algn="ctr"/>
            <a:r>
              <a:rPr lang="fr-FR" sz="1600" b="1" dirty="0" smtClean="0">
                <a:latin typeface="Kayak Sans" panose="02000500000000000000" pitchFamily="2" charset="0"/>
              </a:rPr>
              <a:t>ACTIONS DE PRÉVENTION</a:t>
            </a:r>
            <a:endParaRPr lang="fr-FR" sz="1600" b="1" dirty="0">
              <a:latin typeface="Kayak Sans" panose="02000500000000000000" pitchFamily="2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3664799" y="5397934"/>
            <a:ext cx="0" cy="1285788"/>
          </a:xfrm>
          <a:prstGeom prst="line">
            <a:avLst/>
          </a:prstGeom>
          <a:ln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5" name="Connecteur droit 464"/>
          <p:cNvCxnSpPr/>
          <p:nvPr/>
        </p:nvCxnSpPr>
        <p:spPr>
          <a:xfrm>
            <a:off x="8409766" y="5397934"/>
            <a:ext cx="0" cy="1285788"/>
          </a:xfrm>
          <a:prstGeom prst="line">
            <a:avLst/>
          </a:prstGeom>
          <a:ln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utoShape 2" descr="data:image/jpg;base64,%20/9j/4AAQSkZJRgABAQEAYABgAAD/2wBDAAUDBAQEAwUEBAQFBQUGBwwIBwcHBw8LCwkMEQ8SEhEPERETFhwXExQaFRERGCEYGh0dHx8fExciJCIeJBweHx7/2wBDAQUFBQcGBw4ICA4eFBEUHh4eHh4eHh4eHh4eHh4eHh4eHh4eHh4eHh4eHh4eHh4eHh4eHh4eHh4eHh4eHh4eHh7/wAARCAG+Ai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pDilrP1KZg3lKcDHPrRcqMXJ2GXN1unTbnah596u200cwO3OR1B7VkxLvcLuC5PU1rWsKwxBQc+pqU7mtWMUlYmoooqjAKKKKACiiigAooooAKKKTNAC0VAt1E0hjB5Bx9anoG00FFGaKBBRRRQAUUUUAFFFFABRRRQAUUUUAFFFFABRRRQAUUUUAFFFFABRRRQAUUUUAFFFFABRRRQAUUUUAFFFFABRRRQAUUUUAFFFFABRRRQAUUUUAFFFFABRRRQAUUUUAFFFFABRRRQAUUUUAFZOokG5b2ArVJxWNcsJJ2ccDNTI2or3iPtWhp07OWR2yR0rPoUlTlSQfapTOicOZWNqSaOPG9gM0JNG7lVbJFYzMzNuYkn3oRirhgTxT5jL6vpubtFZVvdSRlmZiw649TUjag23iPB+uaaZk6UjRoqs11Eigs/5VA2oHeNqfL7nmncSpyfQ0DSAg9Kzp75nXbGpX3NV4biSIHYeDzg0uYpUZNGnPdRwnDZJ9BWfPdSSPlWKj0BqFmLMWY5JpKltm8KSQ6JgkisRnBzWiL6LYTyDjgEdazKO9CZU6aka8VxGyIWYKWHSp6wuuA3QdPatGW7SJVCHecdKu5zzpNOyLlFZj38xA2qF5q9bzLNHuU/WhO5Eqco7ktNLbepFOrJv5RLNtXOF4P1obsEIczsaqndyDkUtZthc7SIm6djWiKE7ilFxdmLRRSUyRaKKKACiiigAooooAKKKKACiiigAooooAKKKKACiiigAooooAKKKKACiiigAooooAKKKKACiiigAooooAKKKKACiiigAooooAKKKKACiiigAooooAKKKKAIbqZYYySeSOB61j1e1UruT1wao1DZ10I2jcKKKKk3CiiigAooooBMKKKKBBRRRQPzCijvikzQIWik/wAKWgAooooGhV27gWGRnketXRfIqhY4sY7Z4qjRQiJQUtyxJeTMflO0egquetFIw3KQehptjjFJ6AWC9TipL7VGS3jSCQeaeGOM4rFOckHOM96Ss+dm7w6k05G7b6zH9mVpw3mDghR196uW+pWk20ebtY/wtwa5anwMqTxu43KrAketNVGRPBwabR2eaM1zz61J9oVljxEOq9zW1aXUVxEJI2yGGcdxWqkmcE6M4bonopKM1RkLRRRQAUUUUAFFFFABRRRQAUUUUAFFFFABRRRQAUUUUAFGaQ0mc0rgOooopgFFFFABRRRQAUUUUAFFFFABRRRQAUUUUAFFFFABRRTZW2ru9KAY6isnwrr+m+JNJXUtLn82Au0bAjDI6nDKw6ggjpWozBQSelNpp2ZKkmroXNRXU3kxFu/QCuW1H4geH4ZpLXTpJ9bu487oNNjM+0jszj5F/Eirel6zb674csdYjikgW6hEwSUjMans2OP1pypzjHmaClUhOfKncsSSNI+5zk/yptYNx408JQXZtZfEmlpKDgg3Awp9CegPsSK2LS5t7qETWtxDcRHo8UgdfzHFZypziryR3Qq05e7F3+ZNRRRUGoUUUUDCiiigArI8ZXN5Z+E9Vu9OmhhvIbSSSGSVSyowGckAH+R7dq16KBSPJPhX4r8Vap4qtLPXZJpoLrTXnhRQo8tUchZZQIwD5gxhlbBI+7jmtv4k6x4os9K0a/0WC9sp76d9NltSiyPFLOu2GZtuR+7dc9SMNzXoBJPUk0evv1oM1B2tc8VuPH+vWXijVDqE2o2mhjV7X7HcS2h8v7JHM0FzhgCWDEKxOAfm44rR8ZeKPES/EXRbTSbnUrOG4hhNvZCBZItQDXQSSRiAcKISXGWUjbkjtXrOT6n86O2Ox6+9O6F7N9zw7xP4i8baPd6rp8OvajealZJJEYhZgIbZII2jvFAUjc8pYfeI5K44yM3WvGvipbu6hPiDUEhTxAsUtxGwghjhInxEGaBmiYbI9yEN/CQ2Hr6DyfU/nS5b+8fzouhezfcaOn/1sUtFFI2QUUUUDCob19sB6gkjpU1U76dSPLXDf3uOlKWxUFeRTooorI7AooooAKs6Ykj3iCOQRnOck4//AF1Wopp2JnHmi0dhOxW3kZTghSQfwrI0K7kmuds0jFtnGe/NZaXE6AhZnAPXmktJjb3KSqM7DnGcZrT2l7WOKOEcYNdTsaC2KowalbSWT3TyCGOMZkLnAX6muM8S+Mria4EGhTosKf6y5KBg59Fz2HrXPjcwo4SPNUfy6nnyXLozrk12xk1yXRlYm6ijEj5GFA44z3POfpWkrbumMV4jMDPK01wzSzO295GOGJ/CtTw5rt9oLSLbxrc2zlWMLuQVx12noM14WH4ifPatHR9V07Gaket5pRVHR9SttV0+O8tZN0bjvwVPcEdiKtrIjOyhwWX7wB5FfTwqRnFSi9HsWPpC2Bmq2pXkNhYzXlwxWGFC7kDOAOvFcFrvjie7c22i5hiKBjcuh3c9lU9D7nNceNzGhg1+8evRdWJux6NmlrzLwt4qn0kyQaj9ou7eR94mDb3jJ6gjqR346ZrutF1vTtYR2sbjzDHgOpUqVz0yDUYPNKGKSUXaXbr/AMH5Anc06KTPFYeo+KNIsNRjsrq52s6hjIBmNAem5h0zXbWr06KvUlYZuZozWBrPifT7OwupbaeC8nt4/MaCOZc7c9c9utc3ceO7qS+tWt7PybUMqziUje+4gfKRxgZ6964sRm2FoSUZS18tRXR6HmkLVynjHxQ+lutjYKk14y72LH5Yl7E46k9hXO2HjLXbaHy51tr49pJMxt9DjI/QVlXzvDUarpyeq7bBzJGt8R9cdCmj2ck8U2VkmkjJXanOFBHckflWLpnizXLFI4pWivoU4xIu2RhjH3s4z3yRVDX9TOsaql99iNofKEcmZdxcjpgY4xk81THSvlcVmNapiZVac2ui9PQlyZ18fxBuBvEujbjnKCO4HT3JHWum0rxLpWoQQyJdxRSSnb5MjhZFbupHrXlWfXnFbHgWxsb3xOq3QQm3i82NGwN75wD74GfzFduBzjFutGnJ3u7a2Q1I9VByKWmrTq+0RQUUUUwCiiigAooooAKKKKACiiigAooooA5XxJ400fw/rVhpeoOyNd4Mk2MRW6klVaRjwoZhtHvWl4l13TtB0p9Qv7hUjBCooG5pXP3URRyzE9AK4PwzaQ61F4nbWoFGpXt3La38BO5oIgu2KME9V2HeCAAS5PatDSPDb22pW99qmsXOsy2cAt7E3MSKbZf4mG0AFyMDfjOBiux0IJLXbfzOFVasr+e3kYHhPw34n0y3jm06+ttHOq2yy6sWi3zR3Jd2Yxr9zcVcKSc42Dg1uPoWuJEbO38Z6oLKUbZlnijmmA7+XKQNufcNjtiuiorSVRyd2TChGMbFbSbC10rS7bTbGMR21tGscaewHGfU+/rXNr4LVro2VxqDzeGlkM8OklflEh5Ks2fmhBywTsT3AArraKnmdzR04uxDBZ2cFoLSC0torf8A54pEoT/vkDH6Vzmv6Fa6THN4h8PtZaJe2sbSTNsEdtcoBkpMowMejDle2RkV1NZPinw9YeJLGKz1B7pUilWaPyJih3ryM9mGecEEU4Oz1enX/hhTj7vurVbdDQ0K+/tTRrHUfIe3+1QJN5T/AHk3DOD+dP1K9s9Ps5Ly/u4bW2jGXllcKq9uv1rmDN4p8OM6tbz+KdOLfumWRVvoc8bSD8sozj5hggZyDiq+tWvinxNpsWi6xoum2tjcTxG9li1HzT5SuHZVUoDk4AznjJIrD6r7+r939DsWOSp2t73mup1Wg6tp2uWP23S7g3Nv5jRk7SpDA4IKnkH2PqDXLW9zrfibXdYtrPxEllpNjdLArWVqDJKNgZgs7EgMG3K2FOMY4Na1/wCEvDt9dveXGmKlzIBvlhlkiY4AAyVYZOABz6Vf0XS7HRtNh03TLdbe1hzsjBJAycnk8nJOa1jTp023H5X6HNUrVqqUZaLrZ7mDJdX/AIV1axXUNYl1DR7+b7OZb51WW0l2swbeAAYztxg8g45Oa6y1nguraO4tZo54JBuSSNwysPUEcEVBd2tteQGC8tobiEkExyxh1ODkcHjg4rn/AABawQ6l4mms4ora1OpfZ47eEYjVo0UO4HQFmJzgDpUVoKUHLZo3w1acJqnun+B1lFYXifxRp2ghIpEmvLxwXWztQGm8tRl5CpPCKASScegya17G6hvbK3vLdt8NxEssbYxlWGR+hrkdOSipNaHoRqwlJwT1RNRRRWZqFFFcz428d+GfBk1lH4jvns1vBI0biJnUBNu4nH++vTJ59jQS2lqzoppoYY/MmlSNMhdztgZPQc1JXgHjX4naTq+ttp8VzqCxAjyrOS3Kvvyq/dHc7wQM9OfWtrwB8XtFWzaPWru9W1EaNBLLaHKZ3bUZvVgjbR3wfaq5dDJV1ex7LRXJaV8RPDOp6xa6TZz3L3d1NLDEGh2gmPG8nJ4HzDjr7V1tSbJphRRRQMr3kjxqNo4bqfSs+tO7BNu23rjmsyonudNLYKKKKg1CiiigAooooAKQ9KWilr0AwvFV/IYl0mN/klxLcL/sj7o/E8/hWIetP1W1aw1Ab75Ll55HLjb+8HoW5z7dqjFfB4+rOriJc+lvwR4GIk5VHcWjvRRXIYmn4W1saJPfSPHcSCWNfKhQfI8n94nt2GfT8Kk8Ma1NZeJzdX15EkeoSE3ZfAQMFJUjuMYx7isijtXRDF1qfJyvSLul+Y7s9D1zxjpdragWE0OoXEgISOJ8qPdiOg/WvO23PPLO4jVpW3FIl2xr/ujt/OlHHQAfSitMbjquMknU6dguwq3o+pXekX5vLNYnLR+XJHJkKwzkHI7g/wAzVSiuWE5QkpRdmhFy+1jWr5JkuNUnWOUndFHgIAT90cZx+NUI440BEcaoD1AGAafRSnOVSXNN3fm2BGYYeP3MeFOQAvQ06RVkjaNhlWBH6U6ilZADNK8rSzStLIwUFmABwBgfoKKKKACiiigApCoJB5DKcqQcFT6gjkUtH6UAeneAry5vvDkMt5MZplkeMuwGTtYgZxXQDpXnXwwh1Br2e4WY/wBnp5kZhMuQJCQc7ceh9e9eijpX3+UV5VsJCUlrt6+ZonoFFFFeoMKKKKACiiigAooooAKKKKACiiigDzvxLIfDXjW51q8glXRtTtoIprtBlbaaNnAMg6hCrAbugI5xW+OeeCPbvW1qVtb3VjPa3EavDLG0bqwyCpGCD7Yrg/hxcSTeELSGR1lFmXskuEOUuUhbYJV9mA/n2xXXTlzwv20ONrkny9HqdFRRRVFBRRRQAVneKNWTQfDt9rUltNdJZxeYYIcb5OQMLnjPNaNY3jaRl8NXccOpxabczr5dtcSFgFkzkcryOnak9hnHj4waHIdkWj6tKzbtiBQGkAlWNcZ7srGQA87VPepY/itaO9q/9g3gt7zDQTG5iAkUwiYHBxjKkcE9at2Vh4vv7TXLu08TadJFqspNsqxShbLHyERPkHhQCDtGW3cDOapyeEPG/lzxxeKYcSwmLe8spZJMqROuR8rNggoOFBODzWV5F6PQ7Dwprlt4i0O31S2jeMSqGaNgcoeeN2AG6dq1ayfB2n6hpPhix03U7z7ZdwRlZZt5beck5yQD+grXrVbEPciu4pJrWWGG4a2ldCqTKoJjJHDAHg4964zwdqX9kfDnVIS4l1LRRefaVZCrySKzusjA9S4w+ehzXcfXpXK3/gLw7qOvXesarDPfy3LKximmPlR7VUYVVxkHaAc5zWkeVpxlsZyc4y5qa12LfgvRbfTdJFy0jXl/qCJPe3c2Hed2QZ5x9zsF6AVmQXB8Byx2dy8svhmeR/s0gjZ5LGRst5RCjLRtyFPVSQvQiuwjRY0WONFRVACqowAB0GO2OlOBPqRScua/NqmEYuFnF2a/rU53T/H3hi7mht5L2SxupePIvYHgeM9g+4ALntk84OM4Nb1rqFjdXElvbXtrPPGA0kUUyu6g9CQDkfjUcos9Qhe3uI4bmJhh4pkDg49QeCK5zXNDh0trPU/C9jp9lqNmzbYUQQx3MTffifaO+AQ3OCB71k8PTlotDoWMrR1lZ+lzsaw/FnhfSvEkCrf2sTzJG0KTNGHZI3KmRBnoGCgGo9L8XaHeaYt5c31vpjiQwzwXs6RyQyj70bAnqOvuORxVPUvHmlRO8ekQXevPDzMdPQPHEoGWPmE7CQP4QSTXPHDVb8qidssXQ5U5SRR0H4VeD9Luzctpcd26TJLbGfLGEo25TknLMGxyewA6VLeeBfh5DfWyT+G7BZZI/JiTa2zHPbOMjcQCeRuOOtVbXxjrOt6hdXnheHS7rR4NkSG5dla5k27nKOuQoGVHK9c9MVieN77xFerZahen+zDHfQw2WnwSiTzSx/ePLIByNm4qB0xk5J42+pVW90YQxtDmSUX9x3Nh4K8K2OqR6pZ6PFBexyNIsySPuy2M5OfmGAODkDHAroa5XTPFMaWBW8R2njX5SOknp9DWnY+INPnsvtE0ywMv3o2PIPt61wKaZ7E8JVp7xNeiobS6t7qISW0ySoe6nP8A+qpWYKpZiFA5JPQVSZg9HqMuIvOj27ivOeKzpozE5Ruvr61P/bGk4T/ibWHz42f6SnzZXcMc85ByPbn3rPvdb0eS7jgTVtPaRlUoguU3NuxjAzk5yMcc5qJI0ozV7XJqKonV9JUEtq1gMAMc3SdCcA9ehPH14pyappjlgmp2DFc7sXKHHOOeeOamzOnmXcuUVXtb6yu1BtLy2uMjcPKmV8jjng9OR+Y9asUgTTCiiigYVR1e/t7O0m8y5SKby2KLuG8nHGB1zV7uK8Wv/E0cEl7bWsYkdJWRLhcYfDH5gfTt71x4z63KPJhafNfT0PIzfN6OXU06skrnW26lYwWH7wjLt3Zu+T1qSsXwtqf2612yyl5V7sACfwFbVfCzpTpTdOatJaM8yjXhiIKpB3TCiiipNQooooAKKKKACiiigAooooAKKKKACiiigAooooAKfbRpPfW1vJOLeOaYI8p/gGf5np+NMpsiiSNo26MMGhaMD13w/pdto+nrZ2xdlDMxdzlmYnkk1pjpXj+na3rOmyGS3vp5lJUvFM28MB1wT0OPSvUtG1K21TTor21fdHIucdx7H3FfdZXmVCvH2UI8rj0/yNE7l6ikFLXsjCiiigAooooAKKKKACiiigAooooA4H4vNqMmm2GmxSRQaVqV2lnqM+0tKiuwChACMBj8pJzjd0qiPG3g2zH2G31O3V4Ha3Wzt4nZ0ZDt2CNVJBzwBjntXea7pGn63pkmm6nbi4tZCCyEkZIIIORyOQK4/wAawy+EPD9ivha2tNMszeRxXdwsAleCN2wGVCfny7AHJ4BJ5rsoTi4qFtThrQnGTnfQs6FrmnayJ1tWmiuLYhbi1uYjFPCT93ch5AI6Hoa06zPDujQ6LayRrJLcXc7+ZeXcxzLcSd2Y/oF6AYArSq5NX0HTcuVcwUUUVJYVFeWlrexeTeW8U8ec7ZFyAfWpaKHsM8+0nVH0vxu+lwwSwWDSmH7KrmQIT/GB78E+gr0Hp9aqvp9i9+l+1rF9rTO2YDDcjBye/FWzUxTQ3ZiUUUVRIUUUUAFMuXKW8jdSF4p9LQBz6sysCpKsDkEU+aV5n3SEE4xwKffcXcgwB81QV0eZmU5tJ0ufUf7Qn061lu/L8rzniVm2f3ckVaijjijEcUaRqP4UUKPyHFOop8z7kqKWlhsUccSBIo0jQfwooAH5VkeLdJutWtbP7DNBDc2l0J0M4YoRtZSCF56NWzRQmNK22hxNzaeJtPxLcWFtqUB+9/Z5bzY/fY/3h9Dn2NFheQXsHnQFiAxR1ZSrIwOCrKeQRXbVxeuxR23jp/s+P9MsBNdL2Do+xG+pBIP+6K4MVhKTpucVZpH0OVZtiPbxpVHzJ6a736Hb+BI7dbGWVWzOz7ZPYDoK3blYbqGeyeQfvIyjqrDcAwI/DrXnOnXc1jdx3EBwynlc4DD0NZvivxhp+l3xvNUvvsU00TyqqBslIwC3T25/P0rzY1VZKx6+JwEpVZSlKyNq1+DvhGzt5ILY6ikUqLHMvnKfMRCCiklcjBVMYxwgHTIqr/wq3wqLGSxVLxYS+5cTDdH86uApxkBSi49AKg0D4naQ0irc6xcSRy7I4CYTh3PYHHOB1qK4+M/gGK6kSTU7gxLF5j3K2rmNT8vyHjIb5l4x1OK0XNPSKPLqxo4Z2qyWpOPhT4V+zRWhF81rDIZY4vNA2ucAtkAHoq8ZwMdOTTR8J/DHlwK0uosYC3lN5yg7SzMV4UZG5s49VX0Ob138SfCEOnLex6mJlkjZ4QImy5DmPHTglxt5rmNc+Jl9cC2/sazaxYZa5NyiyAnoFXB6dea1o0KtV2ijzcyzrL8ujetLfZLVvWx3+h+HNP0i/uL+3Dvd3EEUM0rhQXEZYg4UAA/NzgDoPStiuD8FfEGLU7ldP1mOCzunOIJIyRFKf7pz91vTnmu6ZgpAbC5OBnjJ9PrWdajOlLlludmXZnhMdRVXDyuvut6jqSq+qX1npllJe39wkFvGMs7/AMh6n2ry7XPidqVwssOk2MdsjSjypphuYx4OQy9iTj8M9DVUcNUrfAjDNM8weWJfWJWb6dTovil4tj0XT5tKtvOS/uYNwl24SKI5DPn1AB/P2rwzTde028mgtbYzhpMqgaIgAgbsE+u35vx5qO88QWNvLcRSC8mkSUW7SAA7nbPygs3BGehx+Nc9plz4c0rUmK3WoCWwZ5GiaFApZiUYjaB6DIHB+U4r2qEFh4qMWvM/Lc1xdXOpzq1YtJL3Eten/DHqXg+Qx69BtUndkV6NXD/DHVbW+svmjMW47oRKF3Y/AkfrXcV+ZcR15VMwnzR5baevmfTcN0FRwSjzXv07eQUUUmR6j868M98WiikBFAC0UUUAFFFFABTPMi3BfNjy3QbxzVDxBOyWhto9wedGUsBkquMHHvXH6J8N9IgeG/sdU1FGW3a3G8IxRSu3AJHG0cA+lejHL7YdV6krJ+VxnoG9OP3ic9PmFKDkZHI9RXGD4daYNObT/wC0tRNt5XlKpKbkH7sAhsdQsUaj0AJ6muxhTy4Y48g7FC5Chc4GM4HA+grjqRpr4ZX+Qh9FFFZAFFFFABRRRQAVd8N6p/YWrrd7f9HlxHOu/aACwAf0yOfwqlRV06kqU1ODs1sB7NZ3lpdxh7W4hnXj5o3DD9KsV5d8O5ktfFSxjaq3UDpgAAFlIYf+zV6j2r9AyzGvGUedqzTszRO4UUgOaWvQGFFFFABRRRQAUUUUAFFFFACYrK8W6LDr2gXOlzTyW4mClZYwC0bqwZWGeOGANa1cr8UNRubHwrJb2Fw8Go6hLHZ2bR/fEkjAFh/urubPbGaukm5q25nWaVNuWxkeBrq+vPDkU+o3TXVx59xGZmRULhJXUEhcAcL2rcqnotpp9hpUNnpRVrKDKRlZPM7nJLZOSTkn3NXK65NN3OemrRSYUUUUigooooAKKKKQBRRRTAKKKKACkdlRdzsAB1JqpPfxpIFQbx/ER/SqN1MZ5S3IX+Ee1XGNxNhdyLLcM6ggE96hoorUgKKKKACiiigArA1/w3Jf351TT9Slsr/ylhO5fMhkRSSFZOv8R5Uit+lFAlJxaknqjgNKnunu9Ss7uW3nlsrnyPOgjZEf5VJ4JPIJIPPajUtH0fUJludR0+0uJI12rJNGCUAOep6DJP1pNL2w6prOnQsZ/K1KTytnzFzIBJt9yCxB+nNdxoXhlVZLnWNjP1S23Aqvux/iPt0FfM5hUVPESp0lr/Wp9hh8zjTwUJVHzSf9anGaZ4DsNTlF1Z+H7ZMHIuZd0YB9V7n8OtO1T4JafefaJob+GCefBMQtf3JICj+9u6IvPtXrQZccMoAHY447UuRkjI46jPSsaFStRlz8+v4fcfO5k1mK5Ky93stD5n8W/DS48OIt7qWl2M0DygfabdiQJO24HBUnHX1rOAx04r1z45eIbZdNTwzbyK91NIktyBz5UancoPoSwHHoDXkfU496+vy+pOpSU6i1PyDiHD0aGK9jRk2l3d7MRgGXawyD2NPkkmkdHkuLl3QhkZ5mYqR0IJPBrMGuaQzMq6hESrlCADwRwc8dM9+nvTE8QaK+fL1CJyD0AJJ7cDGT1HSutyg+qPMjSxUE+VSV+1zbvb6+vFUX1/dXaxksizylwreoB71gR+I9PkgtZitwqXlwLeAtHw5IyG6/d45PYnBFT/25o7bl/tCDglW+YjaeM59PvD8xWVB4R02RBMbq6lZiJUk3BMOduHwoAzhBnOc8k1Er7U7HVTUJXljXK/TcxrtvD+q3d1fLcalJOJVbyxBGxAAaToww4AU/ezjoOtSajpegi3t7q7/tWP7dI13vCLmJcEMWA6JiQHjPQelbVp4R022likjmuN0YkGSRlg6bCD9Oo9yasXvhuyuvs+ZZ4/Kj8qQRkZnj2qu1sg9lHTHWsfYys9Eei8yw6lGMZy5UZ2ha5o2jQWskf2pH2yJFM0SJvWPkjCHA9sgEn619AfCvxR4a8V+VZ29nf3F95Ja4kdB5ULc4BIORkKSGIx2znivBH8G6dJYPZSXE7xMJApVURl3lSTkAEnK9Tk17b8EPhoNHurXxNd3lzvRZPsduwTC+ZkMSwG4rz9zO3PzYzivAznC0pShKrFc2q+Vj6ThvE0alapGk20977eX/AAx6bB4e0qM5MLy+m9yRVxLGyjTYlpAF9Ngqzn8KK8aOHpQ2ij7Aghs7SJSsVrCik5ICDrXO+NWji+z28cKJnLllUDPoK6moL6Bbi1kUxRSNtOwSDIzWOKw6nScYqz9APOaK1X8Pasrf8e6N7rIMVo6L4ddZjNqKjEbDZGCCH+vtXzdPA15y5eURzPair3iCNIdYuUjVVXfkBeg4FUa56kHCTi+gB/8AqNMijjhjEcS7EHQDtT6KPaS5eW+gBRRRUAFFFFABRRRQAUUUUAFFFFAEtjcvZalaX0aFzbzCQovVl6ED3wTXY6r49haEJpFo00jDl5wURD6erH2H51xNJXXh8diMNBwpysn5fkO7PR/AWu3Gq21xBfMrXkDZJVdodG5U47dx+FdPmvL/AAHqVtpuuSR3TLHHeIkaSHoHBOFJ7Zz+ddhrninStLkktZpne6VARFGhYkkcDPTJ96+ryzMovBqdeaurp6/1qWnodBmlrjfhjf6je2d5/aF00/lzhU3EFhlckZ7jn9K7IV6eDxUcVRjVirJgncKKKK6hhRRRQAUUUUAFZfiXQdJ8QWSWesWMd3AsgkVWyNrDuCOR6e4JFalIaabTuhSipKzR5j490TT/AAq2mat4WsYdNvp72GzKRKI7WZHOCswHAGB8rAbg2AOtdWepxnGcc1qa9pdlrGl3GnajCs1rOhSRDxkeoPUEHBB7EVxOgyahY+Jb/wAMXV9/asNlbRzxXj/65VdmCwy9mbCkhhjIxkZ5rrpzc42e6OSUVTnotGdDRRRTKCiiigAoorP1/VE0nTmumjMjE7UUd2PTJ7U4pt2QpSUVdmjg0leY2PiLUYNXbUJJTN5nEsZPysvoPTHaun0rxcL/AFKCzGnuglbG7zcke+MVvUw0467mUcRCR09FMgmhnTdDNHKucEowODTyQANxABOOfU9K57G10VNSt98QkQLlevGOKyqvX90zboANoB5IPWqNbQWhmwoooqgCiiuZ8f6ld6bHpLWeoQ2jSXyiRJCQJ0ClmTIUkcAk/QUm7K41qzpqK8o0m98e6mllcWvjDRriGTOTA+VnAPmvglBtKROMHp8oz1NSXniTUI9M0pLDxjZXM0vzeY0p3zea4MTNiPmPZkAADnr0OI9pfoPl8z1PNYetaoLgXmh6Ra3Gpam0TRNFbr8kBdcAyyH5U65659q4bV4PippNja3Q12Oe4zBClmcO084GSnCnh2DA9MLk9sVteH/CnxZ03RotPg1zTLUuImlmjYO/nDJmlOUwxdmJPJxtUcVFbEKlFSa1f3E8jnLlTKHg/wCBFxoVnbf8Vc4uoZHnTy7TKKzxLE6ElssuwOoxg/Nk1qv8FbJtIlsH1oyt5U0NrPLa7pLaN7eOFFB3ZOwxlh0PzYyOp9F8KprkehW6+JHtX1LH75rZiyZz64GfTp0xWk7Km3eyruOBuOMn0r56pVldyeh1xXKrHkt/8E7XULnz7jXpIjIYVmSC32psijjVQoLHHMZPOfvYrqfh94Xg8A6fqP23V4LmK7uvOMzRGMgkk4OWbPXAx2rbvfEWnxxSJaTx3N2D5ccKnlnzjn2GDk+1ZfkyzTLdX1w9zcL90n7kef7q9vT1rzcTmaXu09WdeHws6702PG9W0LWJdb1J7Sw1C/h+1yFboxkmYFiQ2TjPFU20XW4zltF1MYOf+PZjXursqjc7BVA6sRgUisjsRHIrY67Wziu+nxRXjBJwjofP1fDrB1JOTqyTbv0PmqTwhaWLs0+nX9qbhnDNKHRZA3zMhyMEHrj2qtB4U0WEfuYZo2GdriU5XPp2HHHQ8Zr3z4k6bPqXhWWO1haa4hkSdI1+8dp+bb74J+tePg55Gce/8vrX0mUY6GPoubilJdj4nifL8Tk2JVKNRyjJXT/Qxo/DOixg7bVvmi8lsyE5Xcrc568qOa2aKK9dRS2Pk6tepVa9pK4fr9KDWVqS6w14otGVbfzY2LblB2AHeuD6nB/Cqk8PioXUpt7m1aM3DvGHIBWPBCoOOvIP/AfrUOfkdEcIpL44/edLaxmS5ijAYlnAGBk9a+ntNjMOnW0LE7khRTkYOQor5z8A/Dfx3qIttRu9YtPsrY2vazqJIiecsNpzt6bRyflNfQPhiHVoPD9lHr11Hc6oIgbqSNQqGQ9QoH8I6D6V8jmOKhisQp09ktPne/6H6TwzldTAUpuo/ifQ0qKKK4z6UKKKKBhSjqOaSkJAGWOAOp9KNOomefaxbT2uoSrNHs3sXXnOQT1qpV/Xr5dQ1Jpo8iIALGD6Dv8AjVCvisRy+0ly7CCiiisQCiiigAooooAKKKKACiiigAooooAKKKKAEdQ6FWAKnqDSIojzt3Ek8kknP506ilZbgdt8K4oVtb+43fv3uPLYbv4VAK8f8CNdwK8a0OS0s/ENnf3TPHHDvkYxj5mKoSAfbGa9R0HXLDWbd5rJ3ZUYK+9CpBxnHPtX2eQYuEqKo6Jrp38y47GpRSBs0tfQlBRRRQAUUUUAFBoooAxPG76wnhfUToMXm6n9nYWq5A+f1GeMjqM9wK4LwprPh3S0SxWx1fT2uJxG15qVnIhu7k4BDyHrJk45wCeFzXrBArnPiLDDP4H1qOWykvALSR1gjBLO6jK42853AdK6KNRL3Gtzlr0m/wB4nsN5orG8F6hZ6h4dtBa6ompS28EcVzKGy/mhRu3g8g5z15rZrVrldhRkpK4UUUUDIb64W1tZJmKgqpK7mwCQM4ryW4urm4C+dNK6gkoCxIXJzx+ddJ8R7i4bU4LRuIEjEiAfxMSQfyxivFvHNn4iabV5tE/tQb2tURY5XZWbDtI6KCCAMxr8uBkZOQDXoUIckOa17nFWlzy5b7HoA9utA3Agjr2wcVQMVzd2rWVzmGCa0CNOJ/3yyMMNnAABGc7gevauL07TfFawaJ9qmvpZdRZk1ZtxUWwWVZFIXPy5RDHx1LV1SqPsYKCfU9P07U9R0xHWzuWgV8FlwME+vPem32o6jeyh7q6mlfAAySOnTge9eU+Fl1+xsLH7XY608slreR3AWCclZnWPy2bex7hvmXC+gFZl5p/jpLaaNI9XlS5gdvldy0ci2yJjgg/MxJGCPmVqx9pHflLUH3PoTSNekkeK1uoXZmIQSqMkntkf4V0TKy/eUivHvhFFfW/xH0p5INRMDWBhbzhNDFb4jY7hvdt+5sDY/wC8U4YMRxXv7YPUBh7iuOtUXNsdVKPu7nP0Vo39rGsRmQAEHLVnUk7otoKoazo2maysC6nai4Fu7SQ5YjYxUqTwe6kj8av0U7XAwF8F+F0h8mLSI4ULvIfKkdCS67XyQc4KkgjpzTv+EP8ADIhjhXR4Y44inlhGYbNju6gc8ANI5x0+at4AswVep6D1qaW1njGWjJHXI5pWQ7s56/idviB4ZljP2h3adPs8hOyNdmWnXtvA+XnqGPTrUUfxZ0OS8vbddN1DdZ3LQTZMYJ2uEDKM5bLMBtAzjmjUorzWfF2m6dpE9tDNpTpf3Vy6lmiUttEQwerqZM54xVex8J+P7TW5b7+3rC5tvt8txFbuxGEcMo52HDAEH/gOM815mZqDnC/Rf1+A8LvLtc0o/idoMsc/kxTPJG0SorSxoJN+7kMWxhdpBJ74HUiuKu/ip4fvmGpalY30kEm4wxsF/cRfOFZ1zlSzLtyeclegNb994O8fXxhJ1vR7ONLOG3MKRlwXj+ZnY7AGEjn51wPl96xp/BPivTdMSVPEVk88W4XB+0s5lZSCXCbc5VAyeWSRj5jXz2OoRqRWl0tz0KMowlc6fwZr1h4h0aK8sYJLdMELC+NyjJAPHAzg8Zrbzxk15wnhfxhcvLKniyKGKS3eNILSdlVJCmFkyoHO4Kx47nnjn0aJdkSLuZtoAyxyT9fWvEnGC1g9D6PDybjsef8Ai3x34ZntNf0DUPtVssU402Wd7dXj8x+MjJwdoy2Dg4GQDxnA8GeLPCvhq412SwTVJbeWclbZbYBU8twhbdvPUsMsdoAHQda9Un0nSrhSk+m2kqmR5SJIVYF2GGbB7kcE9arzeG/D80Yjk0SwdRGI1BhHCA7gAewzzXRGtS5OWzIlTqOV7l6zuI7uzguomzHNGsiEEHIIyOnHevGfG8KW/jHVYo1CIZg4A4HzKpP6mvakRI41ijVURQFRVGAoAwAAOgrxfxz5V1461hJL6aARGJTHDatI7/u14D9FJPAyK9/hRc2Lmr2Vv1R8hx5g5YrA04R+LmX5MxT0znA9TUS3Voxwt1Af+2gravNEsdEtTd+KNGv7e3JRTdXcwlhj38KpZMbeTg5HXvVibVfCN1btC0tnIjrtHl2xJYY524XkgdcZ298V95CdCSup3+aPzenwpXS/eSszC6GjtioL+XQ7ZXbRdbjmUKzraTJIzPtbY3ltjJ54xg/gKWyuoby0iureTfFKoZGxjg02o/ZdzxMfldfBP95HTueyfAm9sxpl3p/2gfamk8xYST90DnHb0r0wfhXhfwYlhj8ZxJIjmR43VCG4Bx3Fe6V8JiqbpYipDzv9+p+n8O4j2+XwfbT7grH8V6veaNaWtxZ6W2o+dciF41lKMq7WbcvyncflIA45I5rYqvFapHfz3ivMXmRUZDISgAzjA7Hnmso2R7h5wvxUu2nKDwpOYPLU/bRcn7MGZiBl9n3QASzY4weDiu08La3dayb/AO0aVJYLayrEjNJvE5KB9y8D5drpyR1LDHy1ubm/vN+dIST1OapyTWiAKzNX1aytFlt5JT52w/Iq5IJHFalcR4tz/bch8poxtUAn+P3rzswryo0uaK1EzIHQUUd6K+SEFFFT29nPcRmSNQVHTJxk04xctEBBRSurIxV1IYdQe1JS62AKKKKACiiigAooooAKKKOSQACSegFFgCipUtrpvu20zfRCaiPBIIIIPIPWm4tatAFFFXNJsJNQuvIRxHhSxZhkACnCEpyUYrUCjIiyLtkUMPQ1PbXmoWkMlvZ381tBI4kZY8Bt3A4PXGAOPat9PCsmG33yg9sRnrUlt4WTyP8ASblxKevlgEAenPWu2GWYlSulZ97gO0bxvqEP2a31G0S4BZY3nR8McnAO3GO46GvQ1+6K87uPCsazW01ncfPC4dlmBKuRyPu4IwfTrW2+o+JICtxItjcov37aFGViP9lmOM+2MH1r6PLsTiKClHE3dtna+haZ1RNIDziuU1bxJBeWiWWlXEsd9cOse14mR4R/ExDDsM/jipvCzyWurXmmSTzyoVS4gM0hdsHhxk+4z+NekswpyqqnDVd+g7nTUUUV3jCiiigAqKbeEfy8b/4c9M1LVDX9Qi0rRr3Up2CxWsDzOSDgBVJ7fShK7Jk7K55z4Kh1LVtauvFGuNZQ6jGJdNktrKJkRWSQ7i5LEyHgbc4wCfWuwrA8B2t9FobX2qFVvtUmbUJ4FTatu8gGUHJyBgcnknNb9ehN+9Y4qCtAKWkoqDU4f4lpi9spP70TLn6H/wCvXImus8d6fqct3PqUiKLKEKqfvOQDjJx7k1ydevhn+7SPNrfG2FBoorcxD8vyo4oooGH/AAGvVvDKzr4fshcLiTyhkHrjtn3xXlUbbJFfqVIYfga9c0++t723ilhmjYyRh9ocEjj0rixrdlodWFtfcssAwwwBHoRVDUbWNYzMvydOB0q/QyqwwwBHoRXnq6O1q5hwRmWVYxxk9farv9nhYiTLl+3HFXUjjR96IqtjqK861z4XtqGvDVYdbKCPUhdwW80DPHFGQ5eIYYE7pJGfPbAGOKcqj+yJRR2+n2zpP5kgwF+7z1PtWj6ce1eU6R8IbjR1sDpnil45LIyOk01qXfe8aKSBu2/eTPTIzjPXK6d8Jr/TTts/FrSwrZSaegubQsywOkqdVcDePNODjHAGKzcp9iuWPc61mt9M+JkSq0MX9s6c/mqSE3SwMNrY/iYrIR64UeldPFNDKZBFNHIY3KOFcEq3ocdD7V5JrXwdudbjv/7V1ywnlvIrVA4spF8poI1jDIfNyMhd3fknORR8Q/Ddz4f0SWz8M2V60epW9tDO1nb+Y63MNxG6zlOpLL5uc5BIANc9fDfWG5fat/X4GabovyZ7Ah2sD6EV4r4b+Gmvaf41tb250+0k0xNWF4rfbEe5hCDC4bYu5WJ3N/G2xVYkZrmtH8OeOde+0/YmEqW9rqOkzrdTmC4DXTXEhkeHog3G364IH3ciunk8C6zq94muX3hyRLyWbUZFiN4i3EAa0jigUSDKqxkR2BGQu4EjrXnez9lLlejOuLUleLuj0y58N2M2pNeJPLa7ohHst9qDg8EYH/66qTWOq2ZOY01CNf4osJKPqh4P4H8K83l8F+MJPh9oek3nhiC9tLTUZpTp0TrDcOGinSOR8SeUpDPGxCHgjI9B0nwY8LeIdB1vxFJr1pI891KpW+KRstwMAZEgYyNzk4cADtXl1croNOUdH5G9KtUpu8Wa66tpuHDX1vE0a7pUkkCNGPVlPI/Gozr2hraG8Os6f9nAyZBcoV/nXC6stnrnifV9XurWG433rw2zSIG2xQ/uxt9ASrH8aQWFh5wm+w2plB4fyV3Z7c4r3KPCVP2ac6j5tL6f5mH+sdZ6KK/E2tQ8ZT3QKeHtPMgPS8vN0UR/3V++36Vm6DrGmaVrt1quq6ZdaddX7Bbi7F151sD29Cg47jjjmlPvnNIQGBDAEHqDzmvZjkODhRdKF1dWbvq/XoefLNMTOoqkntsraIsfFzVbS6+Hl9Bps1hqN1ebIbaBZFl8xi6g4UHkgZPoCOa8uOg6ojW9nb+FbdbOMiOYO5BEXIxGfM4JTbuI6nOc16FDZ2cM7Tw2lvHM3WRIgGP4ipxtA4II4Oc9u34VeAyqngqThGTd32QsVj54qopyS+R5odJ123vJ/snguwaO3lkaybzTkfvPlOS/HyPJn1JB7YqrfaV40WRp9N0K2tc7sQpt2lcgR7huxuCjB/A84r1TcvXcMHpz1pR19PxrvjStszhrwp148lWCa8zhvAt/eWeqWFxqKyWN5BKgulwB5Z6kDBPb3r6ggmiuYEuIW3RSqHQ4xkHkV86a34fuZL2a+02aMmZt8sEvGWwBlWHTp0Ne7+DTnwrpvzh8QBSQMcjivmc9oqliYTX2k/wt/mc/D1CrhnVpNe7e6+Zr0UUV5B9MFFFRXMyQRmSQ8dh6mk3ZXAm/GsXXGWdjbSQqUXuRyfpSzagzSJIiBWVSpycjmqs0sk0hkkbcxrhxFeM48qApfYbXZtEIHIOe9K1jbMwYxgYBGBVmivP9lC2wrGENPuPtPk7TtB++emK2beGOCERpnA9f51JRU06EabugsZWsWvLXQcdACuKzK3dUVWspdxIAGRj1rCrz8XBRnoIKKKK5QCiiigAoFFPt1V7iJGLBWcAlRk9e3rTirtIBZbeaO5Ns8eJg20r7nt+tdroui2+msZQzSTFQpZuNvrirb2Fm9zHcvArTRgBWPUY6Z96s19Lg8ujRbc9ewxST/wDq4qld6XYXU6zz26tIO44z9fWrlFelKnCSs0MzNR0SxvVRdgtyhJDRKBn2PFQ6VoUen6g1ylw7ptwikYIPvjg1s0Vk8JR51Pl1FYKKKK6ACmQyxTLuhkSVdxXKMGGR1HFV9Yt5rrTJ7e3lMUrD5WBxnH8ORyAemfesS9i2oXt9CvbDZFunS3uljiljUdCw/i6jjB9TXNWrypva6A2dT1Wz0/i4kkMgQv5ccZdto6tgdB7mpvDpS48S300jDfFBGkC/9M2+YuPq3H/AavaDpVhb2bTW8cjC8RWczOXYqV4Uk9gD0qzo+i6fpRkNjbrGX4JyScDooJ6Adh0FdNLDVpVITlblve39blJamjRRRXsFBRRRQAVyvxXllh+HWvvCiu32GRWDdAhGHb8FJP4V1VQ3lvBdW0ltcRJLDKpSRHGQykYII7jFVCSjJNkVIuUXFdTnLVFitIIkkMipEiq5/iAGAfxAqSuU+Gc9pH4eFoNQjaUXdwq2zThmgVZWVYlBO7aAoxnnmurrtmrNo5aclKKYUEgdTj68Ciq+qG0Gnzf2gVFtt/eFiQMZ9RzSRb2Oe1/xJpFxpV9ZkTNKQY/LKYy2eufQda4Kt3xhbWMV3HdWN8lwk4OV8zeykd8+n154rCr1sNCMYe6ebWm5S1CiiitzEKKKKACpbW4ntJvPtZnhlxjehwcVFRQ1dajudn4Y8UXU+ox2eobZBMQiOAFKtz19a7T+deQ6XJbw6jBLdRNLCjgsq9TXrcssccLTyOqRhd7FjgAdefSvMxdNQkrI78PUbTux1FYs3ijR47M3KXJk5IVAnzEj27fXpWdoniyS+1pbWe3SGGX5YwOSre57g1gqM2m7aGrrQTtc6uil/wAmkrM0ClGc4G7nsKTv/wDXrjPGnizwzN4e1jTYfElnHdvayxoY5TlZNpAG4cA7uMZzUykkjfDYWriZ8sIt+ivuWtY8P+IW8WTa/ol9pltI9iLUC4s3kYkEtklWAbJwMtnaM471jePbnVPE3wotbzSrPUDdXEsTy21orOSULBkcI6O0RZcEowYDDcgEVp6N4L0e60mzu5JtaR5LaN0Q6hMptiygkIM/Lyec5p1hp+t+EXms9I006xojtvggW6C3FqSBuUFzh0JBbqCCxFcWJkqkVZao7FlcISl7Opr2at+NzyS+8OePry21SA6Z4gtby6v5i7RSy5W3e2kVQs5lKyBWIxtVSDgknrW54E0nxtH8TILnxNY6qbdJJ4Y7grJLFlcKsoYSBYwwXcNyODkjAPNdcvxc8M2/iKXQ9ctr7Q7xQGC3cYIbKlgpKk7TgZwfUdyMu8VfFLw3pXhrUNQjuLqGeCOVYfOsZABMCyqp47yIwHqVIrkjzOajbc58RTnh7qoun9baHjWsPqOky3+iQeIxbtZ6rdW9tcMhYSxRoN4dAvDKzKc56kn2pltqmo293ZSal4mgH2mV7qGFInIeEqdkZG3OQ6gdiQzD0rQ0C28JandbIF+2X4Q3E8pMmXZ/leTOQPmIxkddvtWx/wAI5oHlxx/2Ta7Y02R4XBUc9+ueTz1r7BRm7O938zwFKKilaxH/AMJToSsqG++cusZAhfh2zhSMcH5WyDyMc1paZfWupWi3dlIZYGztfaRnHfB7e/SsnUNF8MWjW1xdaeis9xFBHLliVkZiEJOeMsxye5bmq2m+IfCunwra2LGGNoVvgixMSUklEQfnnJcrx6EHpWik07SFZW91G5rdidS0i5sRM0JmTaHAzjkHkdxxgjuDXmWoeHdDur26kHiCG3uVvIbaSKOzdIN5dQqRruyV3xsuQSByOMGvQ9a8Q6bpGpQ2F888cssfmB1hLRou7YCzDhctwM9SRXD3el+F72FfF1zd6tZx3mq2zWsgtfs5Dl8x5UZ3q24/Oe3OOCTnVak1YunzLc1r74fxTai95b3kFs0jTtIFtzj97HGnGGHKlCR/vGuh8KaVPomkjTprxLtEkdonEZVgrEthsscnJ6jHFVE8a+HZmjZLx8Sm6CfuW5+z8y/h6f3u1Q2/j3w5Myx+fdRSGPzfKmtmRgNyrgg9D86n6HNOLpRd0yZKpLSx1A6jPAJAJ9AT1r17SoLazs49Pt5hItsgQ/MC31IHTNeIeH9XtNc01dQs47pbd/uG4gMZkXGdwB6qQeDXWeDI7yPWre8gVlt1kKTuXwGXByD69c181xDFwnGu5Ll2S1vfrb8PuOjCTcXy2PTqKptqEP2kRDbs7vngGraMrLuRgw9R0rx4zjLZnpC1naxJE0fleZiRCGAx1rRFc9csHuZHU5BY81z4mfLFAR0UUV5qAKKKKACiiigCC+ga4tzErhckcms6XThDaPLJIS684HStij8AaxqUIz1e4jl6K09WtGJM8QyAMMoHT3rMryalN03ZiCiiiswFXlgPcV3NjodhZ3C3EaSGRfu72yB7/WuNtrK5uLeaeFA0cIzIdwGOM11PhBr6Szea5mMkL/6rc2SME5/CvWyuK57ShvqgNyiiivpSgooooAKKKKACiiigCK6uIrW1kuZjiONSzEdce1ZOpaldOj6dHo94t1dQkW8chUbwQQSSCQu3vn1FXZ4xqGsWmmZ/cri6uPdVPyL+Lc/Ra3hqWnHUFsPtcJu2TeIg3zEetYum6948/KtvXv8A13BIn0qJ4NNtYJAA8cKqwHqBVqk70te5BJRSLCiiiqAKKKKACkIyDS0hoA5zWfBnhjVI5vtWh2QlkO4zxxBJg2chg6gMGzzkHNYGiTanYeILrwvqd0NRNtbJcwX/AEkaJnKqsy9N+QfmHDAZwDXS+KfEtjoMcKSRTXd9ckraWVuN007Ac4HZR3Y4A71znhDSbixtZr7Uz5msag3nX0nmmTnLFY1PTagO0AADqe9ddFy5W5PTocdRR50orXqblct4y0zXL+Q/ZHElmFH7hXwSfUg9a6mlwfetKc3CV0OcVNWZ45PFLC5jmjeN/wC66kH9ajrqviVHMurW8jD920OE+oPP8xXK17FKfPHmPLnHllYKKKK0ICiiigAooooAVGaN1dGKspypHY1o3+uX99psVjdS+YschYufvP6bvXFZtFTKCk1cd2loApQcc5IPqO1JQKroI7v4fXl3Pb3Zu5pZI4yuySR8gcHIGfzzUyePPCTXawDWoQrcfaGRlt93Xb5pGzJA6Z55rltL1WGPRrrRL6z8+xvAyTbXIcKw2tj3x0rrfh5cf2x4LtBfRxXKws9srsg2zJGxRX2kfLkDpjg5rxMapU53tofSZZRoVaEpVLtqy0dt+uzv+Bg6Zog8faQdb1m/vreSSVhp62bmNbRFfAkjJ++zgZ3kcg4AArudH0+00vSbfTLOMLbW8axqp5zjufU55J96uKu1QoAUDgADAApRXlt3PWq15TXItI9F0QUd6oa5rOlaHax3Wr30NnBJKsKPITguQSF49gT9BVX/AISrw59ku7v+2rL7PZo73MnmfLEEcxsWPbDgr9aRzuSRyXxe8MeGLvw9OZfDthcapqdylvbzlArfaHOFd39Bg9fTA61n+Nbr4aXmlXtnd2kd5PHbyss1pEQpmBMjKkuNhl3EsOvLH1xXWa74g8EahbzaTq2oWN3E0qRyQMrOC5chVwB97cvT2z0qhrth4I8Sx2OmjVo4UtZXtYobGYRjcW8toiACPvLt4796HG7TvsdNN4WpGNOunZN/1/Vu5xq/DnVPDmh6fqWjwzaheSqv9pWaBAFRsv8AuhxgqzHI75Y4FUbqTWLcxSzaFdWlt9rjtJXvB5beY4Jwij72MfezjmvdkRVRVHRRxnmuS+LVhdXnhaOSyt57q5s72C5WGFdzSANtYAd/lcn8K7aGLqxajfQh0sPiJr2lNN7X29NNtDzPxFpcWtaHdaXNNJAtwm0TRY3xMDlWXPGQQCK5vUvh/Z3U/wBoh1W+tZgkcSbQrRpGiIqpsPBwY1bPUmu1sNM8UapdJb2Ph+5skMpje61ABEiwMn5QdzdgCOMmqlzb+JIdQl002FoksLlXuzKWt2HYoB8xJ9DjFepUxmGv7zPFo5Fj5aRSv6q/q/L8fIwNW8GxalerdXOqXWXiEd4qxri5IkWQHknyxuVTtXjqOM1VT4fad/wjUOiyXkmyH7s0UKxDAGMlAdpbPO/rkDpXTDTvE00myS70uzjxy8MbyOfoGwB+OamTw2s0m7VtQudQQDCxECJP+BBMbvx49q5Z5lhV8KuejQ4XxV17Sol6anFR/DnSpIh9n1q+/djbC8bLtQEHeCo4ctk5z0qRvhrpHkiGG8nt40khkhWONQItjbiB6h/mz/vGunvLO00nxJZfY7eO2gvIJInSNQqtIhDIcDjO3cM9eK0OtdeFlTxNPmSPKzfBTy/EckZNxaumYvg/QY/DWhppcM6zRo2Q4tliOMAZIU/M3HU8mvU9Ht7a30+MWrF43G/eerk9/auS0eyN/fLASRGAWkYdQPT8a7aGOOGFIol2RoAFX0FfG8R14VcUqcHpFarpf+tznwkZWcmPq3BfTpIm4gxqNuPb1qpRXhxnKL0O00ZNUY7gkY5PBJ7VnUUU51JT3AKKKKgAooooAKKKKACiiigAqnNp9vIGwpRjzkH+lXKKiUIy+JCZzl5C1vOYmYHuCKiPAzXRXVtFcJtkH/Ah1FR21jDA7MMuT/eHQVwSwUub3dgNrw1ZLbaSm4KzT/vH7jnoPyrSijjiQRxRqiDoqjAFQaT/AMeCfjgfjVqvp6EIwpxSWwwooorYAooooAKKKKACiiigCpqGnWd9hriHMijasisVdR3ww5FUNV06xstAu/sdqkBiU3EZTgrIoGGB7GtqkIBGCAQeoIrCpQhJN217iLFt4k0NvJhGrWryvtUBXzlj24962RXG+INq6cpAUAXEB6Y/5ar/APXrsVNehhK1ScpQnbS2xadx1FAorvGFFFFABVXVLyOwsLi9mWRooI2kdY0LuQBk4Uck8dBVqmuARg0Cd7aHmHhS9k8S+KdR8Wosj6TLbR2ukySp5bGPOZPk64LgfMcZxjHFdYemSfxJrnvEnh+68J2F3rnhy+uvsdu7Xd3pUrCSGRN26Uxk/NG+NzDB25GMc1m+Mte02+0eK2sbhbgzlJdyZAVevP6cV6UYqq1y7bHnKTpJqW+4mp+Lby11y4hjihmtInKBcYJ98j39qxdU8RapfXXnC4ktkH3I4mIC/wCJ+tY/oPSivThQhHockqsn1LFxfXlxbpBcXDyojl13nJBPXmq9FFapJaIzCiiimIKKKKACiiigAooooAKKiu7mG0gM85cLkLhELMSTgAADJJPpWvpPg7xbqmn217JdaXpiXCLIIpYJHmiDc4YZA3AY49T7VhVxNOj8T1PQwmW1sVDnVlHu3+Rh3+pWOngfa7iONirOiMfmcL1wO/b8a9R+Gmk3Gk+D7SK9UpeXBa6uVP8ABJIdxX2xwPwrC8LfDtodTlvPFD2WqSR+UtmY4yoXY+8SMOzltvAOBj3r0OvExmL9u0uiPoaGGp4SlyQd5PWT6abWAHNFFFcJZT1TStP1UWy6haRXItpxcQiQZCyAFQ2OhwGPX69q55Pht4MjjliTR9sE2POhFxL5cuGDfOu7DfMoPPU811tFBLinuckvw38HK8TppLK8RRomFzLlCrFgR83XJNWdM8C+FdNvIbux0oQSxS+cpWZyDJxhiCcE8Z5789a6SigOSPYKKKoa5qMem2LTFl8w8Rqf4mobsrlxi5OyQ3Xr9NO095v+WrfJEPVjXnfJOSck9TWhreqzapMjvGI0QEKoJPWs+uWpPmZ9FgMM6EHfdhRRRWZ3FHXNPTU9NltWbZIfmhk7xyD7rD6GsOw1aJp002/ZbbVFwrW7nlz/AHl/vKeSDXVVn6xpFrqluyuvlT8GO5jH7yNhyCD7ZPFd2Cx0sNLyOLMMuo5hT5KztbZ9v+AbHg2ZVe4tjEd7Yk347dAD6V0tcHptuuh2pNldTCUnczyzbjK3fdng59B+FdzBKk0KTRnKOoZT6g18vi5R+szcdm218z4/E4GWDkqcmn5ofRRRWJzBRRRQAUUUUAFFFFABRRRQAUUUUAFFFFABRRRRcRpaM8uWjwTH1znoa06jt40jhUIoXIBOPWpK9ejHkikAUUUVoMKKKKACiiigAooooAKKKSjzAz9djLW0V0vlM1nMtztlOEcKDkE9jzkHsQK6XR76PUtOgvoVdY5k3AOuGHqCPrXMXgutXa50vT412ANHc3EmdiEj7qgcs3P0HvXU6VDPBp8EVzMJ5kjCvIF2hyB1x2owPM60nH4WvxRUS2KKKK9gYUUUUAFJS0UAcb8ZLm7s/hxq7WlqZzLAYZWB/wBTG/yvKR1IUEnArySHZ5MaxkMgQbSD1GOtfRU0ayxNHIoZWBBBGQRXj+u/C3V7IXjeHNWt0sfnkt7R7bdLFxkRRsW24zwNw4z7V6uX4inBOE3Y8zG0JuanFX0scvRVLR7n7RZIk0n+lwqqXSMhR45MchlPIPWrteu00zz4yurhUbzwI4R54lcgsFZwCQOpx6DuakrF8QeGdN1y8S7vWuFmSFoFaKTaQjbgw6dwxHr6YqJN9C426mo95ZoCXvLZAO7TKOwPr6EH6EUq3Nqzsi3UBZPvDzV+XjPPPHHP05rkLj4a+H5g26bUNxCgM0qsQFCgdVweEUZPUKKur4G0fyxCJ70IqlFAZMhG3blzt5zvbk8jjBGMVm51Em7fiXywvudIZ4BEZDcQBACSxkXGB1Oc+4/MetNt7m3uN32e5gm2cN5cgfb9cHiuUt/A1h9lmsFv9QjtPLlh8v8Adn5ZChZeUPeNT+HpxXSaXpttpouPs/W4kWSQlVGSEVB0A7KPxzUYetOqrtWKrU403ZMuUUUV0mAUhIAJPQUtNkBaJ1DFCylQw7EjrQ9mVC3Mr7Ffw/dWes+K/D1jC022W9W4O+B03JGjOCMjkEha929+CfWvJvDPjibw7odtp2s6FJNZ6bGIY720ZSDGqgB/LY7hx1wfwr1eGRZokkTO11DDIxwRkV81i5VJTvUVmfaulSpU4xoawV9bp3d/K1tLaND6KKK5DMKKKKBhRRRQAUUUUAVtUuPsmnT3PGY0LDPr2rzq9vLq9k8y6mMjduMAfQelej31rHeWr202djjBwcGuB13TW0u7EPmCRGG5D0OPf3rCtc9bK5U+Zp/F0M+iij8M+1YHtN2V2w/EfnRVCyWOW8N5AwUEHzI2HzZ9fT0q+evvVVIqPU58LiHXi5NBTrS1k1C6e1jfy1VQ0j4yQD2A9frTf0p1pG8mqWqxs0b7sswOPlHJH/1q8/MJSVB8rtsY5pKccNJwdma1to0VvqRuUZPI2kLDs4yQM59uM1qjAAUDAHAA7UUV5NOnGmvdPiZO71CiiitBBRRRQAUUUUAFFFFABRRRQBneJr+fS/D9/qVuts72kDz7bh2VCFGSCVBPQccdcVmaLr+o3GqXdtqljaWdvbaZb3sskUzu0TSAkxuCMZGxiCM8Y45revLa3vLWS0u4Y54JV2yRuMqw9CO4pYba3huJ7iKFEmnKtM6jmQqMLn6Dgegq4yilqgOT8VeL59K1TRVs7e1m0y/j8yS8kL7V3MBGg2j5C+chnAUkbeCa5YfE7xEnhvS9SfQbSW41C1F0luI54fk86BNq7+W+WZiGHBIXHWvTL7Q9L1XULW9vNLt7y8tc/Z5ZE3NGDycH6/keas6T4C8L6fHbLb6LZw/Z33RqqcL8yuMenzIh4/uiuqjGElbluwRwPg34g3HiDW5Wkjs7XQobRrp7zyZ3ynmyqjbx8igiNTg8nJA6VcHjLxPeWF5c2WmaEkUPiJdJh+1QXKB0adofMDj5XOQGIXgcjrivQNI8I+F9Ivre/wBK0Gwsrq3iMMMkMe0xoSSVGD0yzfmaktfC/h21muZrfR7OKS6uVu7hlT/WTKxdZDz94MSQfU13Rp0o9B3R538Rfi9N4Z1W8sdJ0+y1KOPTfMtpGkdd94sjB4WA6KI4pWz1JSk8S/F6ez1LxDpuk2Wn3Fxpl9aWtuCZJmdZCySs0ceXyrrgAckHNel6poGh6rcG41PSbO8mKCMvNHuO0Ky49cbZJB9GPrUa+GvD6zQTDRrHzIHaSJ/JG5XZ97HPqW5+taqcOwXPKLr42alDDeM2g2KSram7tR9oZ1mRbMTOMjrtkZF46q4PWvWfCd5f6h4csr3Uokhu5ULSIkEkIXkj7knzr9DVaTwd4TkgW3k8O6a0So8aqYBwroqOB6AoqqfUKK09J0+x0rT4dP021jtbSEERxR52rznjPvSnKDWiBstUUUVmIKKKKACiiigAprllVmVdzAEhc43HHT8adRRa4EHgO5hXTzp8n7m/jdnnhfh8sd2ep3DBxn2rp8iuRja3XxVBPcNFGltZSSb2IHLMF6+mAfzqeHxDqF0WuLPSknsixELeeEkkUfx7SMYPbnpRhMXCjSVOb2087d7FLY6fcKXNcjpHiPUtW1iKG101Es1LC4lZi2MccMBtznjHNdYvKiu/D4uniIuUNkC1HUUUV0jCiiigAppXPc06igDxX4waV/YvjC31qMyfZNYAhumcfJHNGuI8N23DIweMjrng8rDf2Ut49nHdRPcRqGdFbJAPf9RkdRketfROqafY6pZyWeo2kN3bSDDxTIGRh7g1yOt/DHwvqE0E0MFxpbW8bJGNPk8hRkgk7QMEnA5I7CvWw2YQjBRqLbqeXXwU+dyp7PoeW0Vd8beH7Hw34o07T9O1LUruSS2lmukubjzAqZAQ4AABJ3Y+hqlXpwnGcVKOxwu6bUugUUUVQCk8dBSUUUJW2GwooooEFFFFAyvqVlDqFjNZz+YI5V2sUYhv89K7fwN46tpls9B8QN9k1gBIY3bBS9PIDRkdztyQcYzXE3klwv2eG0SJ7m6uEt4vMYhQzHqcc4HJrsPCHghLLxDHrOtX41K6jUC2RIzFFA4zlguTuPOAW5FeRmcqWifxH1OSU5/V5Op/Dd7d7rt+tz0OlpqspJwQT3p1eMdIUUUUDCiiigAooooAQ9K4jxpb3K6q1zKp8lwFibPHA6V3H6VzXjp7d7CMb0MqyA4DAkAg1FRXR2YCbhXVkcfSr94fWkorkTPpZLQ8zm8L+LbJJLiPWmiZ76be4uGY/Z3O5NvHyuuFX6M3tV/wVo3iSKXTm1PxFNcrbtI11F5zETDahjxnJGHMm7nkY7cDuLqJZrd427jrjoexrD0wSNfQ+W207u/p3/QV1xftIO581iKbwWKjyfDLob0ysYmCZzxwDj8P6Vt6PZ6c6xX1rDInUKrsTsPQ8Hv2rHqbSGkh1O3it5HCuzF492VK45OOxzXz+Y0feVX0Vv8AI6c5w0pw9qnZdUdPRRRXIfKhRRRQAUUUUAFFFFABRRRQAUUUUAFFFFIDQ0NVMkrFeQBhvStMOrNtDKWx0BrBtp5Ld2ZD94YINRo7Rv5i5DA54rsp4hQgo2A6OlpqMWjVmGCQDinV6Cd0AUUUUAFFFFABRRRQAUUUUAFFFFABRRRQBXubGzupY5bm1hmeP7hdc4qccYpaqaxcXFpp0lxbW/nyIRleeF7tgcnA5wOaiThTTk0BBJpVvGZJbe4u7JyWffDcMFUnknaflxnnGPWnab41sI7dYdSnjE6KP3kJDxyj+8uOn0PIqez0eTU7RJrzWZJ7eVMiOzURRspHryx/OtyDTNPjiRFsbcBVCjMYJwOlTRw+I+KjaC+/8Cki9RRRXujCiiigAooooAKRvumlooA+cL67muPGWuLqpSLV3vGVoCwysKDEQT1XaQeO7NUm1uuDivcPE/hbRfEtottrNklyqMGRslXQj0ZcEehwea5jUfhP4S/s+4j0+yms5yjeRJHdyjyW5xtG7AGe3SvapZjS5UpLY8eeCqJtp3W55tRVXTJpZrUJcqUvICYbqMjDJKvDAj65P05q1XpM5E7hRRRSGFFFV7ueeOS2t7S0a7ubmXyo4lcJk7Sx5PHRTUymopuRtQoVK81Tpq7ZYoqpPeXFtAbi80XWLSBCBLNNakRxc4yxz0z3HHemWms6TdOVg1C2dgCdpfBwO+D26HPTHNRGvTktJI6qmV4ykuaVN272v+RLJYXGualb6NYxqZg8dzJO+Qlsivw5I5LHBUAe9evk5J9zmuD+EMKyW+sasZzcm4vDDHLkFfKjHyhcdgWb613Y6V8zjazq1Wz6+jh/qtGNBdN/VpN/5ChmX7pI+hpxmlKhfMbAplFclyrJlq0uCr7ZG+XHfsasfaYM/wCsFZlH5VSkzOVJM10ZZF3IcinVlJI8YYK2ARg1o25JgTJycVUWYzp8pJRRRVkFfURnT7gbtv7pufTivMgOOevvXqcqCSJ42GQylTxnrXmd/bNZ3ktsxz5bEA+o7GuetumevlUviiQUUUVgj2gHFUI7N49VM6jER3MMHoT2/U1foqozcU7HPXw0Kzi5fZdyO4LLC7L1Az9K6PSLG3tovOjZpmlAbzXxu244H09q52VWk/cxjMkp8tB7mutgTyoI4s52KFz64FeLjbSrJX2R4Ge1f3kY36bD6KKK5zwAooooAKKKKACiiigAooooAKKKKACiigfzpoAqSzi8+4WPkg9cdhWnbabHE5eRhJkDgjgVbWNFOVRQcYyBXVTwr0bAcOAB6UtFFegAUUUUAFFFFABRRWb4km1a30xm0e1S5utwXaSPlB7gHrTirsDS74ory3UdF+JutajFF/b1zo1ulrL+8jKgNKxXbu2noBu9x2I61ch8K/EBSM+MsMu1TM0jsJUOFbKEYQqu4gjO5ypPQ1o6aT3A9Fpa8yXwl8SY5JCPG4mjMm9I5JJBtw64G4AErtXkAj5s4PJFemnrUSSj1AKKKKkBsjpHGZJHVEAyWYgAfiapWFvea5LJcW19PZaeo2QvGi7pzk5f5gfl7D15NQeJIZDbR3yxxTx2Rad7eXOyUBe/XkdR7119oytBGyKqqUBAAwAMVFOkq9RwlsvxGkN0qzTT9OgsoySkEaxgnqQBjNWqRelLXsxSiklsUFFFFUAUUUUAFFFFABRRRQAUjcilpGoYHj3xw0vTYda0e+tFlt9UvZys7xOVWWCJSx3r0Y5KgE+uK5auk+L032j4iW0GPls9L3D6yyH+iVzdfR4RNUI3PBrWdWTQUUUV0GYVDJJdWepWGqWcEdzJZSO32d22+aGUqcN2YA5GeOtTUhZUVnYgKoyxPYd6irTVSDjLY6sHiZ4atGpDdfqtvnc39B+IGiXWjRnxFdWGmX7uYLizdydpyQBhh0IGc9Oa6a/0bR9ShiW/0yyuo42DxB4gyqQMAj8OPpXmMPhHU/GVvFfmKws7LYfsst1C7TOrLguACMKc8A898dK9V0m3ks9LtLSWXzZIIEiaTGN5VQCfxxXyleMKc/clc/QZuKpxmvcm94p3t8yeKOOJFiijWNFGFVFAAHoAKfRRXOcwUUUUAFFFFABVuzuFVdkjEAY28VUo/SmnYmUVJWZsHpnOKh+0L53lbTn1rPkdnPzNmnW0nlSbjyMYNPmMlRsjUPSuD8VWPkX7XUbq8U7kjHVW6nNdt9qgIOXx7Yrn9eZl0ydosj37gZ5oq2aNsFKVOpdHIUUUVyn0rCiiigV7FjQS39sncgc+WSrbvuDp07kmulrB8MCL7TdM0pNx90IRyE9R+J9a3q+dVueb82fCY+XNiJ27hRRRVHIV9REpsplt2KzNGwjwQDuxxj3rk/C/iGZbmDTrh0kV3I3u5MgJ6d/X+dJ8XdFl1jR7FrfUrnTrmzu/Phlgj3MG2FevQcMevrXnHgv4e3Gk+JrMWt8heG7SURz2zkqEQrtb5xwAc545x1r2MJRg8NJzswPeg6/3l6Z+8OlOrzK5+E/2i32N4kuEnjhW3glWDGyJVVAGG7klAwboCWBAGOfTWO5i2CMnOPrXmVIxXwsAooorIAooooAKKKKACnwANcRKwypcZHrRBE00ojQqGPrWlY2BicvPsZhjZjsa2pUpSaaQGhRQetFeqAUUUUAFFFFABRRRQAUdqKKAExS0UUAFJS0UAISAMk4HqabFJHKu+ORHX1Vgw/Sq+rWbX2ny2qTGJnAwwGc4OcEdwcYPtUej6XZ6pbG6gjm0i5jkaC5Fm4CSMpwccYIz0bGRWTlP2nJBLX8e4IdrU8cVk0LJ50tyDDDCBuMrEdMenqewrW8I2V3p+g21reztNOqncWbdtJP3Qe4HQUmk6Ha2N210Zri6nI2rJcPvZF/uqcdM/j71s4HpXZhcLJVPazVna1vIpIBRRRXojCiiigAooooAKKKKACiiigApDS0UAeQfG+wmsdes/EggnexNo1rdyRxFxBtbcjtjovLAntxXJ9cY6HpzmvbfHmgxeJfDF5o81xLbiZQfMj/hKkMMj+JcgZXuMivBtFunvdNiuJFRXO5W25AO1iucHlemcHkZxXvZfV56XK90eLi6fJV02f5lyiiiu0wCq95FNeTWmk27+XLqM4tw4GTGm0l3A9QoP4kVYqz4Fhu9T8VWer29pImm2kdwgunK7Z2YBcIM5xkH5sYO3jrXJja3sqTd9T18lwrq4lTa92Or+SbX3ux6NY20VlY29nbrthgiWKME5IVRgc/Spe9L2or5S59V1uFFFFABRRXFfGHxDrHhnw1BqOim2883G1kl2FpfkZljRWIBLMADg7sZ2gmhK5MpcqudrRXL+Hta1Rj4m/tKF706dq721vFY2+HMRjiZVwT8xG9stnscelcf4v8AF3iCx8aeK9PtdbtbOHT9MgksorgwCMSSKu52ypkOCfv/AOrXjfxmmokuqkkz1iivEG+I/iFXgktb2S836JNNDatZRGSSdEmYvMq87f3a7XiJjO0ggFxhmt+P/FWnWklxp+sR6vptr9qjN+ton+kqVgWKYbRt/dzTFDtGCAc8g1XIZ/WInuVFeB6l8R/GUUd1aS3y20qzeZFciGFB9ne+EC/PIPLVk2yqS3HIY17npcjS6ZaytMJi8KM0gKneSBzlfl/Lj0qXGxpCqp7FmmyKsiMjqGVhgg9CKdRSNLmVcaFZyHdGZIfZDx+RqnL4edYSYrgPIOgI2qa6Gilyo3jiasepws0UkMrRyoUkHUGmVreJWha9OBKs4wGDD5SPUVk1i9z2KU3OnzDTG0lxAsXE7SARnOMc559uK689a5vRIlm1bc5OIEDoM4yxJGffArpK8Cs4yrzcfT7j5DN5qWKaS2CiiipPMEZgoJYgDvk8YqMtbiVZP3e9+A4AyfxouozLbyRgZLKRWCZHWE27DGGyM9V9awq4iVF26COjorLs9SRIPLuN5deMgZyKe+rRAfu43b68ULEU7XuFzQpazoNVRnCyxmMHuDnFaAIIyCCPUVpTqRqfCwFoooqxhQaKKAJrKZYJ/MZN3ykDnpW8Og+lc3XQ28iywqyMCMD8K7sJJ6xuBJRRRXaAUUUUAFFFFABRRRQAUUUUAFFFFABRRR9elDAPaqenTrpXiF4pMx2uo4Mf90XAzuHsWGPYkGqdh/bWuSzNazRaZbwyPFlkDys64HIPAGc+hrc0bw1p+npDI0YnukXDTyZJLd2AJIGfasaPtcRJTpxsl1fX08hpam4KWkApa94oKKKKACiiigAooooAKKKKACiiigAooooARlzXlXiD4a6xN4j1PUdI1PSra2vZxP5E1u5KPtUMcqwHJG7p1NerUwgZrajXnRbcGY1qEKyXMfPmt6Xq2ga+NJ1aaymaS1+0xSWyuoID7SDu69vzqKvV/iL4MbxQ1jdWd+thfWRkCO0PmJIjgZRhkHGQDkHjFeYahovibSbmS0v/AA/f3bRn5bnT4DNDKvZgM7lPqp6ep617WGxca0VzS1PJrUJUpPR2M/U45ZdNuooVDSPA6opbGSRgc9vrXbfDTV7PUvC1rbwvi5sIltbmFnUvE6fL82OMHaSK5nR9I8Qa5qi6dp+mXWnkIZJrrUrOWNIgDgAKQN7HPQHHBya1r/S5Phtf212bW41DTZLKGxeeAqJJLnzWYu8ZOSTvIXbk4BB9a4c15JJNP3j6Hh6rKanh+XfVPbVdPO6f3nb0Ug/zxS14R7YUUUUAFIyq2NyhsEEZGcEdD9aWigBAqjoAKa0UTMWaKMsRtLFASR6fT2qHUr2HT7KS8uCRFHjdtGSc9gKzvDetNrE96ywmO3iKiInqc5zk+vfHpT5Xa5m5wUlHqbCoisrKiKVXapCjIX0Ht7UCONVCrGiqBgAKABTqKLsvlXYY0cbDDRxkehQHinAAKFUAAdAKWikFgooooGFRT3MEBRZpVQucLuPWpaw/FcMrxxTrkxx5VgO2ehpN6GlKCnNRYzxWqsIJlbLZKkdeOtYJoorFu7Pbo0/ZwsWvDwV9ZlY/eSHC5OOp5wO4x+VdHXMaRs/tyHzMj923lnsW75/AGunr52StVnfufF5nFrFTv3Ciiori4it03StjPT3NDaSuzhFnmSGPzJM7Qewrn7qTzrh5P7zZH0qxqN79oKrHuCDk57mqdeViq3tHyrYkKKKK5QCtzSpo2tETzAXXIK9xWHSxsySK6HDA8VtQqulK4HT0ViW19O11F5sp2ZweOtbderRrKqm0MKKDwMnge9IpDD5SG+la9Ri1YsZ5Y5kRWwrONw7Go7aEzzLGM8nkgdK0H01Egfyz5kmPlJP8q3pQm9UBonrRSJwig9cDNLXqAFFFFABRRRQAUUUUAFFFFABRRRQAUUUf14oAygE0/wAWW+oSbLe2nQxPKgxvlbAAkPpxwcdeprtV+6K4vWi14v8AY9tFJLc3ARuB8sabxlmbtwD/AErtF+6K0y7SU4x2v+JUdhaKKK9QYUUUUAFFFFABRRRQAUUUUAFFFFABRRRQAUUUUAFFFFACFQTXnPxbvoJL7QtJtYJ7rVY7+O+SOFN2yJGCSOxz8o2yH616KQSe2K8213wzr1p441HVvD9nYTJqsUYllupiv2eRMgkgAswYbeFIGV/Gh3tod+W+zVbmm7W27N+f9dDUyOecjtS1g6xJ4t8N263utW+k6hp/mxxy3Fm7wvFvYLuKNnIGezVvHqR39fWuVxa3PS5fdTTTT6oKKKKQgooooA5bxXp+qavqlpZrF5VjvI81WzzjlmHbvj3rndK8Y2GjQXrW+k35soZruOQvcqTvtxyVTGcyEqAM9TXpRFCqqsWVFBJySAOT6/Wq5tLHO6Hvcy3PNZPi7p5uEt7Tw5q91LI6RoEA+YsqYxgZzudlx1zGT0IrV8PfEO11jVrPTTpN1Zy3U88C+dIuUaLqGA6E4Ptwee1dqQv90dfSkCRq24RoGyTuCgHnrSuiuSfcdRRRSNhGZVUsxAUDJJ6CsnW9SMdnG1nPGTIeo5OPUU/xHcNDY7FUHzTtJ9BXLVEpWO7C4ZT96R0fhm6aaOWGV2dkO4EnPB7VZ8Rui6XKjPtZsbR3Jz0rl4J5oGLQyNGxGCR6Ux3eR98js7erHJqebQ6Hg71edPQSiimSyLEhd+g9utZTlGC5pOyOuUlFXb2HYZZUmjleOSMkqVxwTxW/od091ZnznDTRuUcjjPcHH+elc39phIIViXzgJghifQCnwJfRTpcQzpFLkArtyMeh9a8DH4nDxkp03zN9ux83nLw00pRfveR2FZWuSKfLi7g7j9K1F6e/9awtVYNevg5AAFc2Lm1S9T54q0UUV5IhCQoyzADpycVBPe2kMixy3CKzEcAgnB9aoeIfP2xgDdAeSAv8VcifB1nqeuT3U0s0c123zExhgoEQTCg8BgBkN1BNfQ4TKaM8N9Yqz+SHZHoe5cgb1yenzdRS7lHJdQPUkDFcXafDnS7a2lhTULw74pIlkZVaSJHjVGCsRxwGx1xuNU734WafdIwbXNSDMoRmwvzIAQqsO+Mjnjp7mvI9nQb+P8Asj0AOv3tynHPWrzarIyHCxYYHkH9a84Hw5t0bUTDrV1GNQSWOdRApAWTrjngjjB9Bj3qdvAMLSzTHXL/dMqo6+WgRVETRAKOq/IxxyeefaqSpwT5an4CO2eaV02PIzL6E8Vs+DjLJqPl7sxRIWwfXtWEAOFGQBgV6RaxRRQRiKNVHlqBgYJAHGf1rpy2g61VyvpEB8caRliqgFjkkd6fRRX0ysigooooAKKKKACiiigAooooAKKKKACiiigAox2PH1qpql21pbjyYzLdSny7eIDl3wSPwHUnsKhivLmznFprSJBKzHyZ1G2GYegJPDdeDisnWUZWs/UViprd3Not0+rR6haW4nRYSlxCzklckBMHPOTmus0LUY9Q06OYSQtKFHnLG+4RvgEqfzrKlW0uF8uUQTIeMNtbNL4Gs400+a9jVY5LiZwyqMKioxRVA9gPxyaeEdSGJ5Yu8XrbsVE6WiiivcKCiiigAooooAKKKKACiiigAooooAKKKKACiiigAooooAKaV4706g9KAOB+NFzcL4T/s9LO5a1vplivLqGFpfskQ+ZpCqgnPGBwRk5NOs7iC6tIrm2lWWGVFeN1OQykZBz71t+P10uTwfqUes381hYSQ7Zp4n2ugJ/hODznjHfOK4T4cW91Z6C1pJDcR2MUxXThcxLFN9nwCu9F+6c56846gVnVWh7uC5ZYTs0/vv+vkdNRRRWBYUUUUAFFFFABRRRQAUUUyVxHE8h6KpPNAWvoZnihwunBPMKl3GBnqMVzFSTzTXDmWV2ck9TkgewqOsZO7Pcw9P2cOUKKKKmxuIzKoyzAD3NV5P30sbQKJWQ8n+ED8e9Rxo1xOFllZJEbds2gqQPT3rRA46Ae1fKY3NZYhSpRVo7eZ8rmGbSqp0ox08wIBbcQCRxk8mnKSrAr1HSkoryUrbHgmhHqk2wiRAzY4Ycc+9UCxPJOSeSaSitJ1JSSTYBRRRUAH4mjJ9TRRTTa0TAKKKKQBSqNzBRwSQKSihb6gdbpnhqOCaOe5uBMUO4Iq/KT9a6A8nJ61y3hzXShSzvGjEYGEmY4I9Aa277VrCzaNZpv9YMjaN2R+FfVYKphlSvDTuBeoqKGeGZEeOaN1cfKQev0qWvQUk9hhRRRTGFFU575lu2tbaxubyZUEkiwhRsU9MliOTjpSG51PiQaBe+RnBy6CTPrsz0/H8KydaKbWv3MLFylwcgd/SsiK/k1iSOx03zreaRn86R1AaBEbaxxyMk8D8T2q+fB9m6RvLeXj3AkzLcGUh5U5yhx0X2GKUJVK2tGN/MErjNR1Cz08oLubyy+cfKTwOpIHIAyOferXHUcj2q7aaDpFqkqQWMKedGY5CByyntmqA8MmI+Vaatf29pjmIMHI/wB12BKj2/LFaujiY7pP0ew+UeQQOQRVTUr6GwhDyBpJHbbFCmN8rccL78/hVweFtOVQYZb+B8fejvJASffJ5qbSNAhsrv7XNc3N7cAFY5J2z5aHsAMD8eppujiZe6lbzv8AoHLc5v8At64Ro5ptIu0spQ2yQRsXAXGWZcfKOSevQVct9b0ueXYl2oySEZwVSTHUox4YfQ12Gxf7oqGaxs5oPs8trC8P/PNkBX8qpYCvF3VS/qv8mHKcD4m1yxht4pLWVbmeCVZleF1YRYYA7jngMCV9813hhtb60XzY0nglUNtdcggjjg0j6bp7xGJrKAocfL5YxwcirSqFAAAFa4XCVKc5yqNNPpYaVjJbw3oLZ/4lNnz/ANMhV/TrK20+0S1s4hFChJVB0GTk/qasUV2QoU6bvGKQwooorUAooooAKKKKACiiigAooooAKKKKACiiigAooooAKKKKACg9DRQelAHE/GVbh/h/fLBGWQNE07gZaGIOpaRR3KgZx7UyKRJolmicSRyAOjqeGB5BHsa6DxTrWm6JolzqGqSIttHGcqeTIcfcA7k9AO+a8/8Ah5oraL4fCSxmGa6la4kg8xnFvu+7EuSeEXC8ehrKqj2sDrhndWs9PO+/3W/E6OiiisTYKKKKACikPTuB61keLNUl0nSBJa+U13PNHa2vmn5PNkbapY/3Rkk+wppXHGLnJRQg8Sae3ig+H/3wuduRJs/dF9u/yw3d9mGx6Vs+1Os/AGi/8I/LpuqebqU9zMtzdXkrFZpJwMB1ZSCmBwoHQcVyniXTPF/hXw79obxBYXMVrIkVqhtGa4vCzhUjdi2ASCAWUZ4JrR0nYcKuHryUKcrPbXr5rT8GdTTZVWSMxuoZCMEEcGgZGNy4OPmxzisnxXqF1Z2cNrpvlnVL6dLazR13DcT8zFc9FXcx7cVmkEYttRLt1Y2csKq8aqiHd8oAHvXJXbwvcM1vH5cfYZzVvxtpPiLw7bQ6pea3caxpnK3yraLGLYdRKFQZKjkNknGQexrNidJYlljZXjcZVlOQR6g1FWLR6mBipQ9pGXMn+A6o3uIVJUyfMOoAJx+VNvWRbOVpJBGiqWZ2OAB657VLYkG0jZI1jBGcA8V4WZ5hUw0owgt+5y5nmE8LaMVe/Uh0xIjCJkX5zlXb1OeauUgUKOMfgKWvlIppWZ8e3dthRRRVCCiiigAooooAKKKKACiiigAooooAKKKKOlgHmWVgitK4WNdqYP3V74r0HTJ4bixjkt5DIgAXdgjkCvO61PDuovZX6KzfuZSFYFsBckfNXpZdjPY1LS2YHc0n+c+lclreu3jSSWsWIBHIR5kb5LAcVN4f1GWHSvJj/wBIvHnCQQuWBYn1PoOST2FezHMaUqjgho6fwTtkh1C4ddtxJeyeah+8gHCg/wDAQD6YNdDj2rL8OaW2nQzSXEomvLh/MuJAMAnGAAOwA4Fate9g6coUYxkrM0Kdrp1pa3c91b20cctwQZnUYL46Z/M1bpaK3jCMVaKsAlLRRVWAKQUtFMAooooAKKKKACiiigAooooAKKKKACiiigAooooAKKKKACiiigAooooAKKKKACiiigAoPQ0UHpQB5L8RHttI+IMOs65ZXl1p7WcaWkwt3mitZ95B4AIVmBXnGeMVsaNqNrq2mQajZM7W86lkZ1KnrjkHoeK7i/tLe+spbO6iEkEqlHU9wetctpXw70PSNQjudIN1ZQLE0bWqzM0TZIIO1icEYPTH3jUShc9mljqMqKhUupL7rfoxlMaSNWCtIik9AWAJ+ldA2hQkDbcSg9+Aaxbn4e6Df65LqesQrqYMCwQw3EYKQgMWJGOcknk+1Zqm+oo4uj9pv7jP1rU7TSdNkvrpm2KQqqilmkc8KigclieABWTpHicy3d/aa3aQaLNZLEziW7RwPMUsFJ4AcAAleeCK6yy+HvhOw1O31G00vypreTzIgJpCitjGdhbGefStGfwr4dutUfVLrQ9PmvXxmeSBWc4GByR+tWqSLWPwyTjZvTfzuul7d7nnGveItN1JLHS9E8QxfbLvULeAtYzq0ixl/nI6joDya34fhs1zdl9c8UarqlqssbRWzMqRsiNuCyqBhzuxkjBIAruobKzgx5NrbxEdCkYGPyqfvj0q4wSMKmaTUVGiuX7r/loKqADFcZ8abW0m+Hmp3N0reZZRG5tpFkKNFOowjggjkE12tQX1rb3ls9tdQxzwSLteORQysPQg9aZw4er7GrGp2dzyXQPD134znfW49cv7GDTpRa6dJCwZZSqlZ5GVsq25iQCf7ma3dF8KeJI/FWnX2r6lYXVrpnneVNHEUmnEihQHX7q4xkkdSB0Ga7rT7O1sbOO0tLeK3t4xhIolCqo9ABVgDn/69CSR2Vs0qTclHSL0Wmy/rcY0aPGVZdykcg96871r4U2D6mt54dv20BWRlnhghDpJlgchWO1SMdh3NejnpRTaT3OTDYuthnelKx5vZfCu0kmB1zXdS1WEMD9nwkETYOfmCAFh7E49qr+NdH/snVPtFumLK6b5QBxHJ3X6HqK9QrjfilJt0yytu8t2GP0VSf54rw88oQlhJSe8dUGKxdbE2dWV7HC0UUV8OcYUUUUAFFFFABRRRQAUUUUAFFFFABRRRQAUUUUAFFFFABWv4Mmu18UWkduqSAxsHWTpHHwWZffOPr3rIpGkkt3juIJDDNE4ZJR/Ac9T7Y6+1aUansqkaj6NMZ7alOqlpF9aX1vvtbyC6CgBnicEZx7dKu1+mQnGcVKL0NAoooqwCiiigAooooAKKKKACiiigAooooAKKKKACiiigAooooAKKKKACiik3UABxmm7hnGa5bxv430/wjqekw6rFJHZ6g7Rm7H3IWGMbh6HPXtisrxV49jsvHPh/wAL6a0M8+oTq1yx5EcJU7cY7kgY9hWU68Iuzev+Z20suxNVKUYaNNp9LLf7j0GimeYMD3965fx3460jwetot8lxc3V3JsgtbZQ8r++M9Og9yeKuc4wjzSdkc9GhUrzVOnG7Z1dFeYyfG7wfHp1peMmoH7SzoYkiDPEykAhxng8gj1r0qKZZIkkHAdQwz7iop1qdT4Hc1xOCxGGt7aDje+/luSUU3dQW9q1OUdRTPMHpWD458Xab4P0ddU1SO4eBplhAhTc245xxkelTKSiuZ7GlGlOtNU6avJ6JHQ0V5R/wvrwXjmDVuP8Ap2H/AMVXceCfFWneLtFGraWk625laMCZNrZU4PGayp4mlUdoyTZ2YrKsbhIe0r0nFbXa6m/RTPMFLvrc88dRTPMGM0ocHFADqKaW5o3jGaAHUU3eOKFbOfagB1FFFABRRRQAVyPxI0ya70yK+t1aSSzZmZB1ZCPmx7jg/ga66kZdwxXNi8NHE0pU5dQPEI3WRQ0bhwe4pVZWztZWwcHB6GvVdQ8L6Ffz+dcadCZP4mTKbvrjGfxrnPG/hiTzrOfQ9LjKxxskyxbUJHG3g4Bxz718bicjxFCDndSS7Xv9xHKzjqKdPFNbz/Z7q3mt5cZ2SoVJHTI9abXkNNaNEhRRRSAKKKKACiiigAooooAKKKKACiiigAooooAKKKEhmuZorS3UGe4by48nABOefwwT+FGt9NwOk+Gk0MfiG6iZisk1sGQKeCFb5sj15H4V6SvSsrQNDsNKto1t7aFJ9irJKiYZzjk569a1q/QMqwtTC4dU6j1NFsFFFFemMKKKKACiiigAooooAKKKKACiiigAooooAKKKKACiiigAooooAD0qrqTXS2UpsVia52nyhKSELdgSOcVZbpVW/mkt7OWeOCSd0RmWKPG5yB90Z7mlLZjjuj5y+NHirxReWR8P+K/CtrYuJVktbqKRnXIPJQ4wwIOMe9eZaZqN7puq2+qWcxF3bsHikb59pAwOvXA6Z9BXrfjvwz8RvG811rOt2sOj6dZRvJb2c0wZkUAkkBeCxxySf0ry+Hw/qsnhU+KFs5JdKjuPJldTyOASfYc7c9jXyeLjVdbm17p9dD9ryCrgqeBVFuN9pJO6vJbK+mvVJ2ue/wDwM0y41G1HjDW/EE2s6jcZWOP7RuS2XoRtHAc45446VofHi8bw/wCHYPEmm29muqxXUcUdzLbrIyKc5Az0qn4B+GXh2z/s7xNoera5AJo1mCrdALIpAO1sL8wp/wC0nHLL8OkWKKSVvt8JwiFjj5vSvaanHCPo7evzPz5ToV88hyyvGUkmmuWyvblttY8d+JEgvPD3g/V5Le2ivL+3mluXghWISP5vUha9E8YfELxFfeK4fBfg6W0spIUVLi9uNuAwUFgN3ACj2JJ4rz3xva3TeCPAiraXBK2Uu4CJsj9739Kv+PvDi+HfiI+reINEudU8PX7eeTCWHLKMjIIwynPBxkGvNc6kXJx0vy3e3Q+r9hha0acalm4+15Vo9VLTS6vZbJs7Hwd8QfFGi+PIvCXjG7tNSiuWVYb2328Fs7TlcAgkYwRkV2GofEnTnjvPsWmaxc6dbM8M2qQW+63jdcg85ywB6soOK8u8Gaf4f8SeMYY/CvgKeCwhcOdQubuYGHHO7GSpOcYHPvxXX+DvFOneGfAx8J6taXceuWSy2/2IWzs10SzbWQgbWVgRzn613UK87NOWmuv6Hz+ZYLDurF06Xv2jeKst7+9ZN29OnU1PBfjlLHwL4ehuo9R1vWr20Mogt18yZ1DEF2JICjoMk1znxw8Taf4l+GfmWkdxBPbapFDc21zH5csLgMdrL9OQehrE8L2Z0mLQtV1rUta0PTbvRo7dbyyGBHKkjExyfKxUEHI4x71V8f2cF14R1bVNL/t7UIbjUrWNb2++Y3QRX+dFCghRnGSOe1ZVatSdFx8rf8E6MDgcNSzGnVi/tp36X5tu2n3/ACKngjxp8PNK8M2mn654PTUNQi3ebOYI23ZYkcsc9CPyre8afEK58Ox+HpvBcFvpejajafbHtBbpliZMHnoCQK7j4G6Fptx8M9LkvtItXuCZNzTWwLn943XIz0rhf2i7Ep438PR2diwgjt1ULDCdijzhxgDAqZU6tLDKafbZWZvTxGBxmbSoyg2k535pXi7J7LprsaS+I/jSlld6jJoRkW8QGyiEUW22GclmGdxO3GAx7/hWN4i8XfE/wjb2Gpan4l0y7a5OWsAI2aM4ztYKAfbIPBrpv2mzrg8NaWLA3I08yv8AbDDnrgbN2Odv3vxxXlHiiLw1ceF9P/4RPw5qqTow+3308btucr9wHODk5PGOgqMROdJyUZO8bbv+vxOjKMPh8XTp1p0oKM5NNKN7W7tvT5LU7/xb8T/F9t410+00QRSQXtpazR2LQqzO8qfd39epH5VVbx38SvCnjmwsfFk0MsV1JGXt1jQoY3bblGUZBBz1z059ax44ZpPir4OmjtpzELbTtz+U2ARGAc/Tmt79oyC4k+JXh94reaRRBFlkjJAPn9yKOas1KpzPSSHTw2BjVo4b2UWp05Nu2t0nYveIvH3jXxV47ufDHgRobSK1Z1ad1Ul9hwzksCAM8AYyat+EfiB4x0O51Ww8fabcPFYwSSi9jt9qlkGdu4Dad3YjFcnDLqfwn+J+o6lf6RdXmm3pkCTRj76O24EN0DA8EHFbNjqXjr4qR67ZiEWPh+W3k+zpLb4Jk4Mab+CTuAJPTrVQrVL3cnz66dDlxGAw6pJRpQ+r8q9+9pXur6rVvytYq2PjD4neLLS+17StX0vSrS3ZhFZsU3SbeSo3AlvrwCa9H+Cfjybxpok41CKOLUbJlWfYMK6sPlcDt0II9RXg+hL4V0O2vdP8beDNTuNYjdvJKyPGGyOFYbgBz3GQQfWvZfgDpCQafeax/wAIsNAF1tSJftEsjSoOdxD/AHRk8fjWmDq1ZVF73qrt/poZcQYTCUsNPlpJJNckkorT1Tblp5Hqo6UtIOlLXtnwAUUUUAFFFFABSNS0GkwOU8eaDDf20mp+fLDPaW7kbQCHGM4OfcV52hyin1AP6V674iRpNCv448b3t3VQSACSpA5NeP27BoEYZ+6Bz/n2r4riCjTp4hOKtdESJKKKK8IkKKKKACiiigAooooAKKKKACiiigAoopjyKrBWJB6nAJ49+KlySAfXVfDbSvtV/JrE2SlszRQLjq2MMx/A4/On+GvB1je6Hb3Wox36XUnzEGUoUAY4wOwIx6mu00jT7bTLCOxs0KQxDCgnJPuT3r6XKsnq+1hWqrTf/ItRLiiloFFfYIoKKKKACiiigAooooAKKKKACiiigAooooAKKKKACiiigAooooAKKKKAA8ikx7UtFAGX4m0yTV9B1DTY5Fia6tnhDsMhSykZI79aq+HPDVlo/hK28OJDHJaxW/kuGQYkyMMSPfk/jW9RU8kb3saqvUVP2ael7/My/DukQaHpFvpVn5n2W2UrEHfcVXJIXPoM4HsK0duW5Wn0U0klZGcpSk3JvVjdi/3RTGiVlKsikHqCMipaKLBdkSRIiBVRVUdAowKCnO7YCR3qWiiyFdkRjypDICD2NKq8Y2gDHpUlFFg1GbcDAAoK8/dBp9FOwEZQMMMoI9DTVhRUCrGqr/dAAFTUUrBcj8sf3R+VBU5+7UlFOyAikiV12vGrg9mGRSrGFXCqAMcAcVJRQFyF7eN2DNEjEdCygkVIowadRRYGwooooAKKKKACiiigApDRmsPxV4it9Et1O1Z7qQ4igDgFvUn0A9axrV6dCDqVHZICh8Tp5I/DbRJGrR3Mqwyuf+Wanv8AngfjXnuAoAHGK6bxD4uj1bRJbBdLljlnXa7SsNkfoQRyTnpwK5gdOTmvhs3xFPEYnnpyurIiQtFFFeWSFFFFABRRRQAUCrOhabcavqUlil5b2x2b03oSWXvjnqOPzrooPAN48bG71VQd4wsMfylO/J5yefpXVh8FiMQuanC69UOzOUoqfVYrCHWLiLSfO+xxkoA77hvB+bbnnaOnPvUFc0ouEnGW60EFFaOkaDq+qWv2qzhh8guyq0kpUtg4Jxjp1/KryeC/EDH5vsEY95WP8hXRDBYmok4U2/kOzOcuWZbeRlOGCnB969a8N6JY6TYqtpCFeRVMrscs5x1JNcnD4B1CRlF3qVsseQWEcRJIz0yTXoUY2oF9K+jyPL6lKc51oW7FRQAY4xS0tFfTJIoKKKKYBRRRQAUUUUAFFFFABRRRQAUUUUAFFFFABRRRQAUUUUAFFFFABRRRQAUUUUAFFFFABRRRQAUUUUAFFFFABRRRQAUUUUAFFFFABRRRQAUUUUAFFFFABRRRQAUUUUAFBooPSgCG5mjghaaaRY0QZZmOAB9a8d1G+m1TUZtSmY5k+WJcAbIwTtH9a73x1od1rjWUNvcQxLGXMnmgkHgY4HX8azofh/GGbzNXuivAjwq5HrnjBr5TN44nGVvYU4+7Hz3ZMrnG1JaW15eSvFY2U906AF/KUYXPTOSK7GTwBGF/d6xcbscb4kI/TFdD4X0WHRdPFsj+bKzF5ZSMF2Pf/wCtXDhsjxFSpy1tF1s1cVn1PNL7S9WsLYXV7p0sEG9ULs6nBJwOAc1TdlQEyFV+px/OvZNTsbXUrN7O8iEsL43KSR0+lUbXwzoFsQYtKtQy9GZNx/M8101uHZ8/7qWnnv8AgNxPLLWK4vG22NrcXR/6Yxkj/vrp+tFxDcW1zJa3cDQTxkbkYg9RkEEda9pRFRAqqFUdABgCuJ+IuktcXen3dq0aTyyC1bfnBDZIPHoc/nWWMyKWHoOpGXM100QnE4qnQRT3NytraW73E7dI06/UnsPc11i+ApvLZpdYIb+HZAMfjk/4V0nhPQY9DsmjMiz3Erl5ZtuC3oPYAdqxwuS4irUUZ6L5CUWZPhbwe1lcwajqF0zXURJSOI4jTIx9W6/SuvYfKf8AGlHU0tfYYXCUsNDkpLT9TSx4pqLR2+qX8MjqhS6lyGIBA3Ej9DWx4c8MX2sbbibzLKxJHzkYkkH+yD0Hua9In06wuJRLPZ28kgP3njBPFWsCvDo8PRVRyrSvHsv1JUSDTbK3sLGGztY/LhiUKi56CrGKUdKK+lhFRilHYoMUUUVQBRRRQAUUUUAFFFFABRRRQAUUUUAFFFFABRRRQAUUUUAFFFFABRRRQB//2Q=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6" name="Image 15" descr="Une image contenant carte&#10;&#10;Description générée automatiquement">
            <a:extLst>
              <a:ext uri="{FF2B5EF4-FFF2-40B4-BE49-F238E27FC236}">
                <a16:creationId xmlns:a16="http://schemas.microsoft.com/office/drawing/2014/main" id="{7AC230A2-DCF8-45C4-8C32-90772FBCC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091" y="999384"/>
            <a:ext cx="4417847" cy="35403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7785" y="2877735"/>
            <a:ext cx="6096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600" b="1" dirty="0" smtClean="0">
                <a:solidFill>
                  <a:srgbClr val="007F72"/>
                </a:solidFill>
                <a:latin typeface="Kayak Sans" panose="02000500000000000000" pitchFamily="2" charset="0"/>
                <a:cs typeface="Arial" panose="020B0604020202020204" pitchFamily="34" charset="0"/>
              </a:rPr>
              <a:t>NOS PARTENAIRES</a:t>
            </a:r>
            <a:r>
              <a:rPr lang="fr-FR" sz="2400" dirty="0" smtClean="0">
                <a:solidFill>
                  <a:srgbClr val="007F72"/>
                </a:solidFill>
                <a:latin typeface="Kayak Sans" panose="02000500000000000000" pitchFamily="2" charset="0"/>
              </a:rPr>
              <a:t> </a:t>
            </a:r>
            <a:endParaRPr lang="fr-FR" sz="2400" dirty="0">
              <a:solidFill>
                <a:srgbClr val="007F72"/>
              </a:solidFill>
              <a:latin typeface="Kayak Sans" panose="02000500000000000000" pitchFamily="2" charset="0"/>
            </a:endParaRPr>
          </a:p>
          <a:p>
            <a:r>
              <a:rPr lang="fr-FR" sz="1900" dirty="0">
                <a:latin typeface="Kayak Sans" panose="02000500000000000000" pitchFamily="2" charset="0"/>
                <a:cs typeface="Arial" panose="020B0604020202020204" pitchFamily="34" charset="0"/>
              </a:rPr>
              <a:t>Conseil </a:t>
            </a:r>
            <a:r>
              <a:rPr lang="fr-FR" sz="1900" dirty="0" smtClean="0">
                <a:latin typeface="Kayak Sans" panose="02000500000000000000" pitchFamily="2" charset="0"/>
                <a:cs typeface="Arial" panose="020B0604020202020204" pitchFamily="34" charset="0"/>
              </a:rPr>
              <a:t>régional et </a:t>
            </a:r>
            <a:r>
              <a:rPr lang="fr-FR" sz="1900" dirty="0">
                <a:latin typeface="Kayak Sans" panose="02000500000000000000" pitchFamily="2" charset="0"/>
                <a:cs typeface="Arial" panose="020B0604020202020204" pitchFamily="34" charset="0"/>
              </a:rPr>
              <a:t>départemental</a:t>
            </a:r>
          </a:p>
          <a:p>
            <a:r>
              <a:rPr lang="fr-FR" sz="1900" dirty="0" smtClean="0">
                <a:latin typeface="Kayak Sans" panose="02000500000000000000" pitchFamily="2" charset="0"/>
                <a:cs typeface="Arial" panose="020B0604020202020204" pitchFamily="34" charset="0"/>
              </a:rPr>
              <a:t>ARS</a:t>
            </a:r>
          </a:p>
          <a:p>
            <a:r>
              <a:rPr lang="fr-FR" sz="1900" dirty="0" smtClean="0">
                <a:latin typeface="Kayak Sans" panose="02000500000000000000" pitchFamily="2" charset="0"/>
                <a:cs typeface="Arial" panose="020B0604020202020204" pitchFamily="34" charset="0"/>
              </a:rPr>
              <a:t>ADEME</a:t>
            </a:r>
            <a:endParaRPr lang="fr-FR" sz="1900" dirty="0">
              <a:latin typeface="Kayak Sans" panose="02000500000000000000" pitchFamily="2" charset="0"/>
              <a:cs typeface="Arial" panose="020B0604020202020204" pitchFamily="34" charset="0"/>
            </a:endParaRPr>
          </a:p>
          <a:p>
            <a:r>
              <a:rPr lang="fr-FR" sz="1900" dirty="0" smtClean="0">
                <a:latin typeface="Kayak Sans" panose="02000500000000000000" pitchFamily="2" charset="0"/>
                <a:cs typeface="Arial" panose="020B0604020202020204" pitchFamily="34" charset="0"/>
              </a:rPr>
              <a:t>MSA</a:t>
            </a:r>
            <a:endParaRPr lang="fr-FR" sz="1900" dirty="0">
              <a:latin typeface="Kayak Sans" panose="020005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66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98252"/>
            <a:ext cx="4952679" cy="508918"/>
          </a:xfrm>
        </p:spPr>
        <p:txBody>
          <a:bodyPr>
            <a:normAutofit/>
          </a:bodyPr>
          <a:lstStyle/>
          <a:p>
            <a:r>
              <a:rPr lang="fr-FR" sz="1800" dirty="0"/>
              <a:t>NOS DOMAINES D’INTERVENTION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084851"/>
              </p:ext>
            </p:extLst>
          </p:nvPr>
        </p:nvGraphicFramePr>
        <p:xfrm>
          <a:off x="451822" y="1251517"/>
          <a:ext cx="11381590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3397">
                  <a:extLst>
                    <a:ext uri="{9D8B030D-6E8A-4147-A177-3AD203B41FA5}">
                      <a16:colId xmlns:a16="http://schemas.microsoft.com/office/drawing/2014/main" val="2173678089"/>
                    </a:ext>
                  </a:extLst>
                </a:gridCol>
                <a:gridCol w="957397">
                  <a:extLst>
                    <a:ext uri="{9D8B030D-6E8A-4147-A177-3AD203B41FA5}">
                      <a16:colId xmlns:a16="http://schemas.microsoft.com/office/drawing/2014/main" val="3158513268"/>
                    </a:ext>
                  </a:extLst>
                </a:gridCol>
                <a:gridCol w="753036">
                  <a:extLst>
                    <a:ext uri="{9D8B030D-6E8A-4147-A177-3AD203B41FA5}">
                      <a16:colId xmlns:a16="http://schemas.microsoft.com/office/drawing/2014/main" val="1089915723"/>
                    </a:ext>
                  </a:extLst>
                </a:gridCol>
                <a:gridCol w="1226372">
                  <a:extLst>
                    <a:ext uri="{9D8B030D-6E8A-4147-A177-3AD203B41FA5}">
                      <a16:colId xmlns:a16="http://schemas.microsoft.com/office/drawing/2014/main" val="2445118760"/>
                    </a:ext>
                  </a:extLst>
                </a:gridCol>
                <a:gridCol w="978945">
                  <a:extLst>
                    <a:ext uri="{9D8B030D-6E8A-4147-A177-3AD203B41FA5}">
                      <a16:colId xmlns:a16="http://schemas.microsoft.com/office/drawing/2014/main" val="795000953"/>
                    </a:ext>
                  </a:extLst>
                </a:gridCol>
                <a:gridCol w="903643">
                  <a:extLst>
                    <a:ext uri="{9D8B030D-6E8A-4147-A177-3AD203B41FA5}">
                      <a16:colId xmlns:a16="http://schemas.microsoft.com/office/drawing/2014/main" val="3963105988"/>
                    </a:ext>
                  </a:extLst>
                </a:gridCol>
                <a:gridCol w="1057739">
                  <a:extLst>
                    <a:ext uri="{9D8B030D-6E8A-4147-A177-3AD203B41FA5}">
                      <a16:colId xmlns:a16="http://schemas.microsoft.com/office/drawing/2014/main" val="1547034497"/>
                    </a:ext>
                  </a:extLst>
                </a:gridCol>
                <a:gridCol w="771061">
                  <a:extLst>
                    <a:ext uri="{9D8B030D-6E8A-4147-A177-3AD203B41FA5}">
                      <a16:colId xmlns:a16="http://schemas.microsoft.com/office/drawing/2014/main" val="2032647349"/>
                    </a:ext>
                  </a:extLst>
                </a:gridCol>
              </a:tblGrid>
              <a:tr h="185420">
                <a:tc rowSpan="2">
                  <a:txBody>
                    <a:bodyPr/>
                    <a:lstStyle/>
                    <a:p>
                      <a:endParaRPr lang="fr-FR" sz="1200" dirty="0">
                        <a:latin typeface="Kayak Sans" panose="020005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latin typeface="Kayak Sans" panose="02000500000000000000" pitchFamily="2" charset="0"/>
                        </a:rPr>
                        <a:t>DOMICILE</a:t>
                      </a:r>
                      <a:endParaRPr lang="fr-FR" sz="1200" b="0" dirty="0">
                        <a:latin typeface="Kayak Sans" panose="02000500000000000000" pitchFamily="2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latin typeface="Kayak Sans" panose="02000500000000000000" pitchFamily="2" charset="0"/>
                        </a:rPr>
                        <a:t>EHPAD / Résidence autonomie</a:t>
                      </a:r>
                      <a:endParaRPr lang="fr-FR" sz="1200" b="0" dirty="0">
                        <a:latin typeface="Kayak Sans" panose="02000500000000000000" pitchFamily="2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latin typeface="Kayak Sans" panose="02000500000000000000" pitchFamily="2" charset="0"/>
                        </a:rPr>
                        <a:t>PROFESSIONNELS</a:t>
                      </a:r>
                    </a:p>
                    <a:p>
                      <a:pPr algn="ctr"/>
                      <a:r>
                        <a:rPr lang="fr-FR" sz="1200" b="0" dirty="0">
                          <a:latin typeface="Kayak Sans" panose="02000500000000000000" pitchFamily="2" charset="0"/>
                        </a:rPr>
                        <a:t>SANTE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229111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latin typeface="Kayak Sans" panose="02000500000000000000" pitchFamily="2" charset="0"/>
                        </a:rPr>
                        <a:t>Proche</a:t>
                      </a:r>
                      <a:r>
                        <a:rPr lang="fr-FR" sz="1200" b="0" baseline="0" dirty="0">
                          <a:latin typeface="Kayak Sans" panose="02000500000000000000" pitchFamily="2" charset="0"/>
                        </a:rPr>
                        <a:t> aidant</a:t>
                      </a:r>
                      <a:endParaRPr lang="fr-FR" sz="1200" b="0" dirty="0">
                        <a:latin typeface="Kayak Sans" panose="02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latin typeface="Kayak Sans" panose="02000500000000000000" pitchFamily="2" charset="0"/>
                        </a:rPr>
                        <a:t>+ 60 ans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latin typeface="Kayak Sans" panose="02000500000000000000" pitchFamily="2" charset="0"/>
                        </a:rPr>
                        <a:t>résidents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latin typeface="Kayak Sans" panose="02000500000000000000" pitchFamily="2" charset="0"/>
                        </a:rPr>
                        <a:t>Chefs et cuisiniers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latin typeface="Kayak Sans" panose="02000500000000000000" pitchFamily="2" charset="0"/>
                        </a:rPr>
                        <a:t>Equipes</a:t>
                      </a:r>
                      <a:endParaRPr lang="fr-FR" sz="1200" b="0" baseline="0" dirty="0">
                        <a:latin typeface="Kayak Sans" panose="02000500000000000000" pitchFamily="2" charset="0"/>
                      </a:endParaRPr>
                    </a:p>
                    <a:p>
                      <a:pPr algn="ctr"/>
                      <a:r>
                        <a:rPr lang="fr-FR" sz="1200" b="0" baseline="0" dirty="0">
                          <a:latin typeface="Kayak Sans" panose="02000500000000000000" pitchFamily="2" charset="0"/>
                        </a:rPr>
                        <a:t>Soin</a:t>
                      </a:r>
                      <a:endParaRPr lang="fr-FR" sz="1200" b="0" dirty="0">
                        <a:latin typeface="Kayak Sans" panose="02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latin typeface="Kayak Sans" panose="02000500000000000000" pitchFamily="2" charset="0"/>
                        </a:rPr>
                        <a:t>Animateurs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latin typeface="Kayak Sans" panose="02000500000000000000" pitchFamily="2" charset="0"/>
                        </a:rPr>
                        <a:t>Aides </a:t>
                      </a:r>
                      <a:r>
                        <a:rPr lang="fr-FR" sz="1200" b="0" dirty="0" smtClean="0">
                          <a:latin typeface="Kayak Sans" panose="02000500000000000000" pitchFamily="2" charset="0"/>
                        </a:rPr>
                        <a:t>à domicile</a:t>
                      </a:r>
                      <a:endParaRPr lang="fr-FR" sz="1200" b="0" dirty="0">
                        <a:latin typeface="Kayak Sans" panose="02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4246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b="1" kern="1200" dirty="0">
                          <a:solidFill>
                            <a:srgbClr val="007F72"/>
                          </a:solidFill>
                          <a:latin typeface="Kayak Sans" panose="02000500000000000000" pitchFamily="2" charset="0"/>
                          <a:ea typeface="+mn-ea"/>
                          <a:cs typeface="Arial" panose="020B0604020202020204" pitchFamily="34" charset="0"/>
                        </a:rPr>
                        <a:t>PREVENTION</a:t>
                      </a:r>
                      <a:endParaRPr lang="fr-FR" sz="2000" b="1" kern="1200" dirty="0">
                        <a:solidFill>
                          <a:srgbClr val="007F72"/>
                        </a:solidFill>
                        <a:latin typeface="Kayak Sans" panose="02000500000000000000" pitchFamily="2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fr-FR" sz="1200" baseline="0" dirty="0">
                          <a:latin typeface="Kayak Sans" panose="02000500000000000000" pitchFamily="2" charset="0"/>
                        </a:rPr>
                        <a:t>Beaucoup d’idées reçues circulent sur l’alimentation passée 60 ans. </a:t>
                      </a:r>
                      <a:br>
                        <a:rPr lang="fr-FR" sz="1200" baseline="0" dirty="0">
                          <a:latin typeface="Kayak Sans" panose="02000500000000000000" pitchFamily="2" charset="0"/>
                        </a:rPr>
                      </a:br>
                      <a:r>
                        <a:rPr lang="fr-FR" sz="1200" dirty="0" err="1">
                          <a:latin typeface="Kayak Sans" panose="02000500000000000000" pitchFamily="2" charset="0"/>
                        </a:rPr>
                        <a:t>Silver</a:t>
                      </a:r>
                      <a:r>
                        <a:rPr lang="fr-FR" sz="1200" dirty="0">
                          <a:latin typeface="Kayak Sans" panose="02000500000000000000" pitchFamily="2" charset="0"/>
                        </a:rPr>
                        <a:t> Fourchette propose des actions de sensibilisation</a:t>
                      </a:r>
                      <a:r>
                        <a:rPr lang="fr-FR" sz="1200" baseline="0" dirty="0">
                          <a:latin typeface="Kayak Sans" panose="02000500000000000000" pitchFamily="2" charset="0"/>
                        </a:rPr>
                        <a:t> pour favoriser la compréhension et la mise en pratique quotidienne d’une alimentation équilibrée, durable et adaptée à ses besoins.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fr-FR" sz="1200" i="1" baseline="0" dirty="0">
                          <a:latin typeface="Kayak Sans" panose="02000500000000000000" pitchFamily="2" charset="0"/>
                        </a:rPr>
                        <a:t>Trois typologies d’actions (</a:t>
                      </a:r>
                      <a:r>
                        <a:rPr lang="fr-FR" sz="1200" i="1" baseline="0" dirty="0" err="1">
                          <a:latin typeface="Kayak Sans" panose="02000500000000000000" pitchFamily="2" charset="0"/>
                        </a:rPr>
                        <a:t>cf</a:t>
                      </a:r>
                      <a:r>
                        <a:rPr lang="fr-FR" sz="1200" i="1" baseline="0" dirty="0">
                          <a:latin typeface="Kayak Sans" panose="02000500000000000000" pitchFamily="2" charset="0"/>
                        </a:rPr>
                        <a:t> diapositive suivante). </a:t>
                      </a:r>
                    </a:p>
                    <a:p>
                      <a:endParaRPr lang="fr-FR" sz="1200" dirty="0">
                        <a:latin typeface="Kayak Sans" panose="02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Kayak Sans" panose="02000500000000000000" pitchFamily="2" charset="0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Kayak Sans" panose="02000500000000000000" pitchFamily="2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Kayak Sans" panose="02000500000000000000" pitchFamily="2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Kayak Sans" panose="02000500000000000000" pitchFamily="2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Kayak Sans" panose="02000500000000000000" pitchFamily="2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Kayak Sans" panose="02000500000000000000" pitchFamily="2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  <a:latin typeface="Kayak Sans" panose="02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517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b="1" kern="1200" dirty="0">
                          <a:solidFill>
                            <a:srgbClr val="007F72"/>
                          </a:solidFill>
                          <a:latin typeface="Kayak Sans" panose="02000500000000000000" pitchFamily="2" charset="0"/>
                          <a:ea typeface="+mn-ea"/>
                          <a:cs typeface="Arial" panose="020B0604020202020204" pitchFamily="34" charset="0"/>
                        </a:rPr>
                        <a:t>ACCOMPAGNEMENT</a:t>
                      </a:r>
                      <a:r>
                        <a:rPr lang="fr-FR" sz="2000" b="1" kern="1200" dirty="0">
                          <a:solidFill>
                            <a:srgbClr val="007F72"/>
                          </a:solidFill>
                          <a:latin typeface="Kayak Sans" panose="02000500000000000000" pitchFamily="2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600" b="1" dirty="0" smtClean="0">
                          <a:solidFill>
                            <a:schemeClr val="accent3"/>
                          </a:solidFill>
                          <a:latin typeface="Kayak Sans" panose="02000500000000000000" pitchFamily="2" charset="0"/>
                        </a:rPr>
                        <a:t>–</a:t>
                      </a:r>
                    </a:p>
                    <a:p>
                      <a:r>
                        <a:rPr lang="fr-FR" sz="1200" dirty="0" err="1" smtClean="0">
                          <a:latin typeface="Kayak Sans" panose="02000500000000000000" pitchFamily="2" charset="0"/>
                        </a:rPr>
                        <a:t>Silver</a:t>
                      </a:r>
                      <a:r>
                        <a:rPr lang="fr-FR" sz="1200" dirty="0" smtClean="0">
                          <a:latin typeface="Kayak Sans" panose="02000500000000000000" pitchFamily="2" charset="0"/>
                        </a:rPr>
                        <a:t> </a:t>
                      </a:r>
                      <a:r>
                        <a:rPr lang="fr-FR" sz="1200" dirty="0">
                          <a:latin typeface="Kayak Sans" panose="02000500000000000000" pitchFamily="2" charset="0"/>
                        </a:rPr>
                        <a:t>Fourchette propose des programmes</a:t>
                      </a:r>
                      <a:r>
                        <a:rPr lang="fr-FR" sz="1200" baseline="0" dirty="0">
                          <a:latin typeface="Kayak Sans" panose="02000500000000000000" pitchFamily="2" charset="0"/>
                        </a:rPr>
                        <a:t> pour accompagner les professionnels dans la transition alimentaire adaptée aux plus de 60 ans </a:t>
                      </a:r>
                      <a:r>
                        <a:rPr lang="fr-FR" sz="1200" baseline="0" dirty="0" smtClean="0">
                          <a:latin typeface="Kayak Sans" panose="02000500000000000000" pitchFamily="2" charset="0"/>
                        </a:rPr>
                        <a:t>.</a:t>
                      </a:r>
                    </a:p>
                    <a:p>
                      <a:pPr marL="0" algn="l" defTabSz="914400" rtl="0" eaLnBrk="1" latinLnBrk="0" hangingPunct="1">
                        <a:spcBef>
                          <a:spcPts val="1200"/>
                        </a:spcBef>
                      </a:pPr>
                      <a:r>
                        <a:rPr lang="fr-FR" sz="1200" i="1" kern="1200" baseline="0" dirty="0" smtClean="0">
                          <a:solidFill>
                            <a:schemeClr val="dk1"/>
                          </a:solidFill>
                          <a:latin typeface="Kayak Sans" panose="02000500000000000000" pitchFamily="2" charset="0"/>
                          <a:ea typeface="+mn-ea"/>
                          <a:cs typeface="+mn-cs"/>
                        </a:rPr>
                        <a:t>Au menu de mon EHPAD, Parcours aide-soignante,…</a:t>
                      </a:r>
                    </a:p>
                    <a:p>
                      <a:endParaRPr lang="fr-FR" sz="1200" dirty="0">
                        <a:latin typeface="Kayak Sans" panose="02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>
                        <a:solidFill>
                          <a:schemeClr val="tx1"/>
                        </a:solidFill>
                        <a:latin typeface="Kayak Sans" panose="02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>
                        <a:solidFill>
                          <a:schemeClr val="tx1"/>
                        </a:solidFill>
                        <a:latin typeface="Kayak Sans" panose="02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chemeClr val="tx1"/>
                        </a:solidFill>
                        <a:latin typeface="Kayak Sans" panose="02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Kayak Sans" panose="02000500000000000000" pitchFamily="2" charset="0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Kayak Sans" panose="02000500000000000000" pitchFamily="2" charset="0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  <a:latin typeface="Kayak Sans" panose="02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Kayak Sans" panose="02000500000000000000" pitchFamily="2" charset="0"/>
                        </a:rPr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8199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b="1" kern="1200" dirty="0">
                          <a:solidFill>
                            <a:srgbClr val="007F72"/>
                          </a:solidFill>
                          <a:latin typeface="Kayak Sans" panose="02000500000000000000" pitchFamily="2" charset="0"/>
                          <a:ea typeface="+mn-ea"/>
                          <a:cs typeface="Arial" panose="020B0604020202020204" pitchFamily="34" charset="0"/>
                        </a:rPr>
                        <a:t>FORMATION</a:t>
                      </a:r>
                    </a:p>
                    <a:p>
                      <a:r>
                        <a:rPr lang="fr-FR" sz="1200" dirty="0" err="1">
                          <a:latin typeface="Kayak Sans" panose="02000500000000000000" pitchFamily="2" charset="0"/>
                        </a:rPr>
                        <a:t>Silver</a:t>
                      </a:r>
                      <a:r>
                        <a:rPr lang="fr-FR" sz="1200" dirty="0">
                          <a:latin typeface="Kayak Sans" panose="02000500000000000000" pitchFamily="2" charset="0"/>
                        </a:rPr>
                        <a:t> Fourchette propose une</a:t>
                      </a:r>
                      <a:r>
                        <a:rPr lang="fr-FR" sz="1200" baseline="0" dirty="0">
                          <a:latin typeface="Kayak Sans" panose="02000500000000000000" pitchFamily="2" charset="0"/>
                        </a:rPr>
                        <a:t> formation professionnelle à destination des chefs et cuisiniers d’EHPAD pour favoriser la maîtrise des techniques adaptées aux résidents et l’ouverture vers les EHPAD de demain.</a:t>
                      </a:r>
                    </a:p>
                    <a:p>
                      <a:endParaRPr lang="fr-FR" sz="1200" baseline="0" dirty="0">
                        <a:latin typeface="Kayak Sans" panose="02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  <a:latin typeface="Kayak Sans" panose="02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  <a:latin typeface="Kayak Sans" panose="02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  <a:latin typeface="Kayak Sans" panose="02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Kayak Sans" panose="02000500000000000000" pitchFamily="2" charset="0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  <a:latin typeface="Kayak Sans" panose="02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  <a:latin typeface="Kayak Sans" panose="02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  <a:latin typeface="Kayak Sans" panose="02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6402741"/>
                  </a:ext>
                </a:extLst>
              </a:tr>
            </a:tbl>
          </a:graphicData>
        </a:graphic>
      </p:graphicFrame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044" y="807170"/>
            <a:ext cx="489651" cy="48965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911" y="642609"/>
            <a:ext cx="634962" cy="63496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914" y="632984"/>
            <a:ext cx="634962" cy="63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01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861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28272"/>
            <a:ext cx="8380512" cy="508918"/>
          </a:xfrm>
        </p:spPr>
        <p:txBody>
          <a:bodyPr>
            <a:normAutofit/>
          </a:bodyPr>
          <a:lstStyle/>
          <a:p>
            <a:r>
              <a:rPr lang="fr-FR" sz="2200" dirty="0" smtClean="0"/>
              <a:t>NOS </a:t>
            </a:r>
            <a:r>
              <a:rPr lang="fr-FR" sz="2200" dirty="0"/>
              <a:t>ACTIONS DE </a:t>
            </a:r>
            <a:r>
              <a:rPr lang="fr-FR" sz="2200" dirty="0" smtClean="0"/>
              <a:t>Prévention</a:t>
            </a:r>
            <a:endParaRPr lang="fr-FR" sz="1800" i="1" cap="none" dirty="0"/>
          </a:p>
        </p:txBody>
      </p:sp>
      <p:sp>
        <p:nvSpPr>
          <p:cNvPr id="17" name="ZoneTexte 16"/>
          <p:cNvSpPr txBox="1"/>
          <p:nvPr/>
        </p:nvSpPr>
        <p:spPr>
          <a:xfrm>
            <a:off x="8786813" y="1270814"/>
            <a:ext cx="3210732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5B3D91"/>
                </a:solidFill>
                <a:latin typeface="Kayak Sans" panose="02000500000000000000" pitchFamily="2" charset="0"/>
              </a:rPr>
              <a:t>JE M’INFORME</a:t>
            </a:r>
          </a:p>
          <a:p>
            <a:r>
              <a:rPr lang="fr-FR" sz="1400" dirty="0" smtClean="0">
                <a:latin typeface="Kayak Sans" panose="02000500000000000000" pitchFamily="2" charset="0"/>
              </a:rPr>
              <a:t>Améliorer </a:t>
            </a:r>
            <a:r>
              <a:rPr lang="fr-FR" sz="1400" dirty="0">
                <a:latin typeface="Kayak Sans" panose="02000500000000000000" pitchFamily="2" charset="0"/>
              </a:rPr>
              <a:t>la connaissance en matière d’alimentation adaptée aux </a:t>
            </a:r>
            <a:r>
              <a:rPr lang="fr-FR" sz="1400" dirty="0" smtClean="0">
                <a:latin typeface="Kayak Sans" panose="02000500000000000000" pitchFamily="2" charset="0"/>
              </a:rPr>
              <a:t>plus de 60 ans.</a:t>
            </a:r>
            <a:endParaRPr lang="fr-FR" sz="1400" dirty="0">
              <a:latin typeface="Kayak Sans" panose="02000500000000000000" pitchFamily="2" charset="0"/>
            </a:endParaRPr>
          </a:p>
          <a:p>
            <a:endParaRPr lang="fr-FR" sz="1400" b="1" dirty="0">
              <a:latin typeface="Kayak Sans" panose="02000500000000000000" pitchFamily="2" charset="0"/>
            </a:endParaRPr>
          </a:p>
          <a:p>
            <a:r>
              <a:rPr lang="fr-FR" sz="1400" b="1" dirty="0">
                <a:latin typeface="Kayak Sans" panose="02000500000000000000" pitchFamily="2" charset="0"/>
              </a:rPr>
              <a:t>Type d’action </a:t>
            </a:r>
            <a:r>
              <a:rPr lang="fr-FR" sz="1400" dirty="0">
                <a:latin typeface="Kayak Sans" panose="02000500000000000000" pitchFamily="2" charset="0"/>
              </a:rPr>
              <a:t>: </a:t>
            </a:r>
            <a:r>
              <a:rPr lang="fr-FR" sz="1400" dirty="0" smtClean="0">
                <a:latin typeface="Kayak Sans" panose="02000500000000000000" pitchFamily="2" charset="0"/>
              </a:rPr>
              <a:t>conférence, </a:t>
            </a:r>
            <a:r>
              <a:rPr lang="fr-FR" sz="1400" dirty="0">
                <a:latin typeface="Kayak Sans" panose="02000500000000000000" pitchFamily="2" charset="0"/>
              </a:rPr>
              <a:t>atelier 2.0, visite de ferme, visite de marché, quizz nutrition, démonstration de chef et stand sur salon/forum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8790770" y="3959095"/>
            <a:ext cx="3210732" cy="16004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5B3D91"/>
                </a:solidFill>
                <a:latin typeface="Kayak Sans" panose="02000500000000000000" pitchFamily="2" charset="0"/>
              </a:rPr>
              <a:t>JE CUISINE</a:t>
            </a:r>
          </a:p>
          <a:p>
            <a:r>
              <a:rPr lang="fr-FR" sz="1400" dirty="0" smtClean="0">
                <a:latin typeface="Kayak Sans" panose="02000500000000000000" pitchFamily="2" charset="0"/>
              </a:rPr>
              <a:t>Inviter les bénéficiaires à la pratique de la cuisine et à la découverte des produits. </a:t>
            </a:r>
          </a:p>
          <a:p>
            <a:endParaRPr lang="fr-FR" sz="1400" b="1" dirty="0">
              <a:latin typeface="Kayak Sans" panose="02000500000000000000" pitchFamily="2" charset="0"/>
            </a:endParaRPr>
          </a:p>
          <a:p>
            <a:r>
              <a:rPr lang="fr-FR" sz="1400" b="1" dirty="0">
                <a:latin typeface="Kayak Sans" panose="02000500000000000000" pitchFamily="2" charset="0"/>
              </a:rPr>
              <a:t>Type d’action </a:t>
            </a:r>
            <a:r>
              <a:rPr lang="fr-FR" sz="1400" dirty="0">
                <a:latin typeface="Kayak Sans" panose="02000500000000000000" pitchFamily="2" charset="0"/>
              </a:rPr>
              <a:t>: Atelier de cuisine</a:t>
            </a:r>
            <a:r>
              <a:rPr lang="fr-FR" sz="1400" dirty="0" smtClean="0">
                <a:latin typeface="Kayak Sans" panose="02000500000000000000" pitchFamily="2" charset="0"/>
              </a:rPr>
              <a:t>, </a:t>
            </a:r>
            <a:r>
              <a:rPr lang="fr-FR" sz="1400" dirty="0">
                <a:latin typeface="Kayak Sans" panose="02000500000000000000" pitchFamily="2" charset="0"/>
              </a:rPr>
              <a:t>mes courses au quotidien</a:t>
            </a:r>
            <a:r>
              <a:rPr lang="fr-FR" sz="1400" dirty="0" smtClean="0">
                <a:latin typeface="Kayak Sans" panose="02000500000000000000" pitchFamily="2" charset="0"/>
              </a:rPr>
              <a:t>, </a:t>
            </a:r>
            <a:r>
              <a:rPr lang="fr-FR" sz="1400" dirty="0">
                <a:latin typeface="Kayak Sans" panose="02000500000000000000" pitchFamily="2" charset="0"/>
              </a:rPr>
              <a:t>immersion en lycée hôtelier, séminaire des </a:t>
            </a:r>
            <a:r>
              <a:rPr lang="fr-FR" sz="1400" dirty="0" smtClean="0">
                <a:latin typeface="Kayak Sans" panose="02000500000000000000" pitchFamily="2" charset="0"/>
              </a:rPr>
              <a:t>chefs</a:t>
            </a:r>
            <a:r>
              <a:rPr lang="fr-FR" sz="1400" dirty="0">
                <a:latin typeface="Kayak Sans" panose="02000500000000000000" pitchFamily="2" charset="0"/>
              </a:rPr>
              <a:t>.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128587" y="3097082"/>
            <a:ext cx="2624943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5B3D91"/>
                </a:solidFill>
                <a:latin typeface="Kayak Sans" panose="02000500000000000000" pitchFamily="2" charset="0"/>
              </a:rPr>
              <a:t>JE  PARTAGE</a:t>
            </a:r>
          </a:p>
          <a:p>
            <a:r>
              <a:rPr lang="fr-FR" sz="1400" dirty="0" smtClean="0">
                <a:latin typeface="Kayak Sans" panose="02000500000000000000" pitchFamily="2" charset="0"/>
              </a:rPr>
              <a:t>Favoriser </a:t>
            </a:r>
            <a:r>
              <a:rPr lang="fr-FR" sz="1400" dirty="0">
                <a:latin typeface="Kayak Sans" panose="02000500000000000000" pitchFamily="2" charset="0"/>
              </a:rPr>
              <a:t>la convivialité autour de </a:t>
            </a:r>
            <a:r>
              <a:rPr lang="fr-FR" sz="1400" dirty="0" smtClean="0">
                <a:latin typeface="Kayak Sans" panose="02000500000000000000" pitchFamily="2" charset="0"/>
              </a:rPr>
              <a:t>l’alimentation </a:t>
            </a:r>
            <a:r>
              <a:rPr lang="fr-FR" sz="1400" dirty="0">
                <a:latin typeface="Kayak Sans" panose="02000500000000000000" pitchFamily="2" charset="0"/>
              </a:rPr>
              <a:t>adaptée aux </a:t>
            </a:r>
            <a:r>
              <a:rPr lang="fr-FR" sz="1400" dirty="0" smtClean="0">
                <a:latin typeface="Kayak Sans" panose="02000500000000000000" pitchFamily="2" charset="0"/>
              </a:rPr>
              <a:t>seniors et d’échanger sur le quotidien. </a:t>
            </a:r>
            <a:endParaRPr lang="fr-FR" sz="1400" dirty="0">
              <a:latin typeface="Kayak Sans" panose="02000500000000000000" pitchFamily="2" charset="0"/>
            </a:endParaRPr>
          </a:p>
          <a:p>
            <a:endParaRPr lang="fr-FR" sz="1400" b="1" dirty="0">
              <a:latin typeface="Kayak Sans" panose="02000500000000000000" pitchFamily="2" charset="0"/>
            </a:endParaRPr>
          </a:p>
          <a:p>
            <a:r>
              <a:rPr lang="fr-FR" sz="1400" b="1" dirty="0">
                <a:latin typeface="Kayak Sans" panose="02000500000000000000" pitchFamily="2" charset="0"/>
              </a:rPr>
              <a:t>Type d’action </a:t>
            </a:r>
            <a:r>
              <a:rPr lang="fr-FR" sz="1400" dirty="0">
                <a:latin typeface="Kayak Sans" panose="02000500000000000000" pitchFamily="2" charset="0"/>
              </a:rPr>
              <a:t>: </a:t>
            </a:r>
            <a:r>
              <a:rPr lang="fr-FR" sz="1400" dirty="0" smtClean="0">
                <a:latin typeface="Kayak Sans" panose="02000500000000000000" pitchFamily="2" charset="0"/>
              </a:rPr>
              <a:t>Radio senior, Fête </a:t>
            </a:r>
            <a:r>
              <a:rPr lang="fr-FR" sz="1400" dirty="0">
                <a:latin typeface="Kayak Sans" panose="02000500000000000000" pitchFamily="2" charset="0"/>
              </a:rPr>
              <a:t>des seniors, </a:t>
            </a:r>
            <a:r>
              <a:rPr lang="fr-FR" sz="1400" dirty="0" smtClean="0">
                <a:latin typeface="Kayak Sans" panose="02000500000000000000" pitchFamily="2" charset="0"/>
              </a:rPr>
              <a:t>Olympiades</a:t>
            </a:r>
            <a:r>
              <a:rPr lang="fr-FR" sz="1400" dirty="0">
                <a:latin typeface="Kayak Sans" panose="02000500000000000000" pitchFamily="2" charset="0"/>
              </a:rPr>
              <a:t>, </a:t>
            </a:r>
            <a:r>
              <a:rPr lang="fr-FR" sz="1400" dirty="0" smtClean="0">
                <a:latin typeface="Kayak Sans" panose="02000500000000000000" pitchFamily="2" charset="0"/>
              </a:rPr>
              <a:t>Parcours bien </a:t>
            </a:r>
            <a:r>
              <a:rPr lang="fr-FR" sz="1400" dirty="0">
                <a:latin typeface="Kayak Sans" panose="02000500000000000000" pitchFamily="2" charset="0"/>
              </a:rPr>
              <a:t>manger, concours gastronomie</a:t>
            </a:r>
          </a:p>
        </p:txBody>
      </p:sp>
    </p:spTree>
    <p:extLst>
      <p:ext uri="{BB962C8B-B14F-4D97-AF65-F5344CB8AC3E}">
        <p14:creationId xmlns:p14="http://schemas.microsoft.com/office/powerpoint/2010/main" val="289150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NOS FORMATS A DESTIANTION DES EHPAD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476672"/>
              </p:ext>
            </p:extLst>
          </p:nvPr>
        </p:nvGraphicFramePr>
        <p:xfrm>
          <a:off x="412921" y="1228242"/>
          <a:ext cx="8720322" cy="47920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5070">
                  <a:extLst>
                    <a:ext uri="{9D8B030D-6E8A-4147-A177-3AD203B41FA5}">
                      <a16:colId xmlns:a16="http://schemas.microsoft.com/office/drawing/2014/main" val="529594560"/>
                    </a:ext>
                  </a:extLst>
                </a:gridCol>
                <a:gridCol w="1805336">
                  <a:extLst>
                    <a:ext uri="{9D8B030D-6E8A-4147-A177-3AD203B41FA5}">
                      <a16:colId xmlns:a16="http://schemas.microsoft.com/office/drawing/2014/main" val="1970326632"/>
                    </a:ext>
                  </a:extLst>
                </a:gridCol>
                <a:gridCol w="5199916">
                  <a:extLst>
                    <a:ext uri="{9D8B030D-6E8A-4147-A177-3AD203B41FA5}">
                      <a16:colId xmlns:a16="http://schemas.microsoft.com/office/drawing/2014/main" val="1049264881"/>
                    </a:ext>
                  </a:extLst>
                </a:gridCol>
              </a:tblGrid>
              <a:tr h="242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Kayak Sans" panose="02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87" marR="33187" marT="33187" marB="3318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Kayak Sans" panose="02000500000000000000" pitchFamily="2" charset="0"/>
                          <a:ea typeface="+mn-ea"/>
                          <a:cs typeface="+mn-cs"/>
                        </a:rPr>
                        <a:t>Bénéficiaires</a:t>
                      </a:r>
                      <a:endParaRPr lang="fr-FR" sz="1200" dirty="0">
                        <a:effectLst/>
                        <a:latin typeface="Kayak Sans" panose="02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87" marR="33187" marT="33187" marB="3318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Kayak Sans" panose="02000500000000000000" pitchFamily="2" charset="0"/>
                        </a:rPr>
                        <a:t>Sujets abordés</a:t>
                      </a:r>
                      <a:endParaRPr lang="fr-FR" sz="1200">
                        <a:effectLst/>
                        <a:latin typeface="Kayak Sans" panose="02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87" marR="33187" marT="33187" marB="33187"/>
                </a:tc>
                <a:extLst>
                  <a:ext uri="{0D108BD9-81ED-4DB2-BD59-A6C34878D82A}">
                    <a16:rowId xmlns:a16="http://schemas.microsoft.com/office/drawing/2014/main" val="4124095516"/>
                  </a:ext>
                </a:extLst>
              </a:tr>
              <a:tr h="2088126">
                <a:tc>
                  <a:txBody>
                    <a:bodyPr/>
                    <a:lstStyle/>
                    <a:p>
                      <a:pPr marR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Kayak Sans" panose="02000500000000000000" pitchFamily="2" charset="0"/>
                        </a:rPr>
                        <a:t>LE</a:t>
                      </a:r>
                      <a:r>
                        <a:rPr lang="fr-FR" sz="1200" baseline="0" dirty="0" smtClean="0">
                          <a:effectLst/>
                          <a:latin typeface="Kayak Sans" panose="02000500000000000000" pitchFamily="2" charset="0"/>
                        </a:rPr>
                        <a:t> SEMINAIRE DES CHEFS</a:t>
                      </a:r>
                      <a:endParaRPr lang="fr-FR" sz="1200" dirty="0">
                        <a:effectLst/>
                        <a:latin typeface="Kayak Sans" panose="02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87" marR="33187" marT="33187" marB="33187" anchor="ctr"/>
                </a:tc>
                <a:tc>
                  <a:txBody>
                    <a:bodyPr/>
                    <a:lstStyle/>
                    <a:p>
                      <a:pPr marL="0" marR="344805" algn="ctr" defTabSz="1347788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85838" algn="l"/>
                        </a:tabLst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effectLst/>
                          <a:latin typeface="Kayak Sans" panose="02000500000000000000" pitchFamily="2" charset="0"/>
                          <a:ea typeface="+mn-ea"/>
                          <a:cs typeface="+mn-cs"/>
                        </a:rPr>
                        <a:t>Chef </a:t>
                      </a: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Kayak Sans" panose="02000500000000000000" pitchFamily="2" charset="0"/>
                          <a:ea typeface="+mn-ea"/>
                          <a:cs typeface="+mn-cs"/>
                        </a:rPr>
                        <a:t>de 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effectLst/>
                          <a:latin typeface="Kayak Sans" panose="02000500000000000000" pitchFamily="2" charset="0"/>
                          <a:ea typeface="+mn-ea"/>
                          <a:cs typeface="+mn-cs"/>
                        </a:rPr>
                        <a:t>cuisine et tous les professionnels des établissements</a:t>
                      </a: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Kayak Sans" panose="02000500000000000000" pitchFamily="2" charset="0"/>
                          <a:ea typeface="+mn-ea"/>
                          <a:cs typeface="+mn-cs"/>
                        </a:rPr>
                        <a:t> pour la journée plénière</a:t>
                      </a: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Kayak San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33187" marR="33187" marT="33187" marB="33187" anchor="ctr"/>
                </a:tc>
                <a:tc>
                  <a:txBody>
                    <a:bodyPr/>
                    <a:lstStyle/>
                    <a:p>
                      <a:pPr marL="285750" marR="8255" lvl="0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fr-FR" sz="1200" b="1" kern="1200" dirty="0" smtClean="0">
                          <a:solidFill>
                            <a:schemeClr val="dk1"/>
                          </a:solidFill>
                          <a:latin typeface="Kayak Sans" panose="02000500000000000000" pitchFamily="2" charset="0"/>
                          <a:ea typeface="+mn-ea"/>
                          <a:cs typeface="+mn-cs"/>
                        </a:rPr>
                        <a:t>Projet organisé en deux temps 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effectLst/>
                          <a:latin typeface="Kayak Sans" panose="02000500000000000000" pitchFamily="2" charset="0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pPr marL="0" marR="8255" lv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effectLst/>
                          <a:latin typeface="Kayak Sans" panose="02000500000000000000" pitchFamily="2" charset="0"/>
                          <a:ea typeface="+mn-ea"/>
                          <a:cs typeface="+mn-cs"/>
                        </a:rPr>
                        <a:t>Une journée plénière à destination de tous les professionnels des établissements 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effectLst/>
                          <a:latin typeface="Kayak Sans" panose="02000500000000000000" pitchFamily="2" charset="0"/>
                          <a:ea typeface="+mn-ea"/>
                          <a:cs typeface="+mn-cs"/>
                        </a:rPr>
                        <a:t>Deux 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effectLst/>
                          <a:latin typeface="Kayak Sans" panose="02000500000000000000" pitchFamily="2" charset="0"/>
                          <a:ea typeface="+mn-ea"/>
                          <a:cs typeface="+mn-cs"/>
                        </a:rPr>
                        <a:t>jours de formation adressés aux chefs cuisiniers des établissements</a:t>
                      </a:r>
                    </a:p>
                    <a:p>
                      <a:pPr marL="285750" marR="8255" lvl="0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effectLst/>
                          <a:latin typeface="Kayak Sans" panose="02000500000000000000" pitchFamily="2" charset="0"/>
                          <a:ea typeface="+mn-ea"/>
                          <a:cs typeface="+mn-cs"/>
                        </a:rPr>
                        <a:t>Approfondir les connaissances nutritionnelles des professionnels des EHPAD</a:t>
                      </a:r>
                    </a:p>
                    <a:p>
                      <a:pPr marL="285750" marR="8255" lvl="0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effectLst/>
                          <a:latin typeface="Kayak Sans" panose="02000500000000000000" pitchFamily="2" charset="0"/>
                          <a:ea typeface="+mn-ea"/>
                          <a:cs typeface="+mn-cs"/>
                        </a:rPr>
                        <a:t>Echanger les bonnes pratiques des établissements autour de la thématique alimentation</a:t>
                      </a:r>
                    </a:p>
                    <a:p>
                      <a:pPr marL="285750" marR="8255" lvl="0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effectLst/>
                          <a:latin typeface="Kayak Sans" panose="02000500000000000000" pitchFamily="2" charset="0"/>
                          <a:ea typeface="+mn-ea"/>
                          <a:cs typeface="+mn-cs"/>
                        </a:rPr>
                        <a:t>Améliorer les compétences techniques des chefs d’EHPAD sur les textures modifiées, les cuissons, le manger-mains </a:t>
                      </a:r>
                    </a:p>
                    <a:p>
                      <a:pPr marL="285750" marR="8255" lvl="0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effectLst/>
                          <a:latin typeface="Kayak Sans" panose="02000500000000000000" pitchFamily="2" charset="0"/>
                          <a:ea typeface="+mn-ea"/>
                          <a:cs typeface="+mn-cs"/>
                        </a:rPr>
                        <a:t>Fédérer des chefs de cuisine d’EHPAD sur le territoire</a:t>
                      </a:r>
                    </a:p>
                  </a:txBody>
                  <a:tcPr marL="33187" marR="33187" marT="33187" marB="33187"/>
                </a:tc>
                <a:extLst>
                  <a:ext uri="{0D108BD9-81ED-4DB2-BD59-A6C34878D82A}">
                    <a16:rowId xmlns:a16="http://schemas.microsoft.com/office/drawing/2014/main" val="1412744317"/>
                  </a:ext>
                </a:extLst>
              </a:tr>
              <a:tr h="1343948">
                <a:tc>
                  <a:txBody>
                    <a:bodyPr/>
                    <a:lstStyle/>
                    <a:p>
                      <a:pPr marR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Kayak Sans" panose="02000500000000000000" pitchFamily="2" charset="0"/>
                        </a:rPr>
                        <a:t>AU MENU DE MON EHPAD</a:t>
                      </a:r>
                      <a:endParaRPr lang="fr-FR" sz="1200" dirty="0">
                        <a:effectLst/>
                        <a:latin typeface="Kayak Sans" panose="02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87" marR="33187" marT="33187" marB="3318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Kayak Sans" panose="02000500000000000000" pitchFamily="2" charset="0"/>
                        </a:rPr>
                        <a:t>Le</a:t>
                      </a:r>
                      <a:r>
                        <a:rPr lang="fr-FR" sz="1200" baseline="0" dirty="0" smtClean="0">
                          <a:effectLst/>
                          <a:latin typeface="Kayak Sans" panose="02000500000000000000" pitchFamily="2" charset="0"/>
                        </a:rPr>
                        <a:t> </a:t>
                      </a:r>
                      <a:r>
                        <a:rPr lang="fr-FR" sz="1200" baseline="0" dirty="0" smtClean="0">
                          <a:effectLst/>
                          <a:latin typeface="Kayak Sans" panose="02000500000000000000" pitchFamily="2" charset="0"/>
                        </a:rPr>
                        <a:t>personnel </a:t>
                      </a:r>
                      <a:r>
                        <a:rPr lang="fr-FR" sz="1200" baseline="0" dirty="0" smtClean="0">
                          <a:effectLst/>
                          <a:latin typeface="Kayak Sans" panose="02000500000000000000" pitchFamily="2" charset="0"/>
                        </a:rPr>
                        <a:t>de l’établissement et les </a:t>
                      </a:r>
                      <a:r>
                        <a:rPr lang="fr-FR" sz="1200" baseline="0" dirty="0" smtClean="0">
                          <a:effectLst/>
                          <a:latin typeface="Kayak Sans" panose="02000500000000000000" pitchFamily="2" charset="0"/>
                        </a:rPr>
                        <a:t>résidents</a:t>
                      </a:r>
                      <a:endParaRPr lang="fr-FR" sz="1200" dirty="0">
                        <a:effectLst/>
                        <a:latin typeface="Kayak Sans" panose="02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87" marR="33187" marT="33187" marB="33187" anchor="ctr"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fr-FR" sz="1200" b="1" dirty="0" smtClean="0">
                          <a:latin typeface="Kayak Sans" panose="02000500000000000000" pitchFamily="2" charset="0"/>
                        </a:rPr>
                        <a:t>2 programmes déployés : 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fr-FR" sz="1200" dirty="0" smtClean="0">
                          <a:latin typeface="Kayak Sans" panose="02000500000000000000" pitchFamily="2" charset="0"/>
                        </a:rPr>
                        <a:t>Un programme d’animation en direction des résidents 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fr-FR" sz="1200" dirty="0" smtClean="0">
                          <a:latin typeface="Kayak Sans" panose="02000500000000000000" pitchFamily="2" charset="0"/>
                        </a:rPr>
                        <a:t>Un 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Kayak Sans" panose="02000500000000000000" pitchFamily="2" charset="0"/>
                          <a:ea typeface="+mn-ea"/>
                          <a:cs typeface="+mn-cs"/>
                        </a:rPr>
                        <a:t>programme d’accompagnement en direction des professionnels </a:t>
                      </a:r>
                    </a:p>
                    <a:p>
                      <a:pPr marL="285750" marR="8255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"/>
                        <a:tabLst/>
                        <a:defRPr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Kayak Sans" panose="02000500000000000000" pitchFamily="2" charset="0"/>
                          <a:ea typeface="+mn-ea"/>
                          <a:cs typeface="+mn-cs"/>
                        </a:rPr>
                        <a:t>Questionner de manière douce les envies et besoins des résidents</a:t>
                      </a:r>
                    </a:p>
                    <a:p>
                      <a:pPr marL="285750" marR="8255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"/>
                        <a:tabLst/>
                        <a:defRPr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Kayak Sans" panose="02000500000000000000" pitchFamily="2" charset="0"/>
                          <a:ea typeface="+mn-ea"/>
                          <a:cs typeface="+mn-cs"/>
                        </a:rPr>
                        <a:t>Imaginer de nouveaux formats d’animations ludiques et pédagogiques</a:t>
                      </a:r>
                    </a:p>
                    <a:p>
                      <a:pPr marL="285750" marR="8255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"/>
                        <a:tabLst/>
                        <a:defRPr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Kayak Sans" panose="02000500000000000000" pitchFamily="2" charset="0"/>
                          <a:ea typeface="+mn-ea"/>
                          <a:cs typeface="+mn-cs"/>
                        </a:rPr>
                        <a:t>Monter collectivement en compétences sur le projet restauration : dépistage, prévention</a:t>
                      </a:r>
                      <a:endParaRPr lang="fr-FR" sz="1200" dirty="0" smtClean="0">
                        <a:latin typeface="Kayak Sans" panose="02000500000000000000" pitchFamily="2" charset="0"/>
                      </a:endParaRPr>
                    </a:p>
                  </a:txBody>
                  <a:tcPr marL="33187" marR="33187" marT="33187" marB="33187"/>
                </a:tc>
                <a:extLst>
                  <a:ext uri="{0D108BD9-81ED-4DB2-BD59-A6C34878D82A}">
                    <a16:rowId xmlns:a16="http://schemas.microsoft.com/office/drawing/2014/main" val="4037334702"/>
                  </a:ext>
                </a:extLst>
              </a:tr>
              <a:tr h="970961">
                <a:tc>
                  <a:txBody>
                    <a:bodyPr/>
                    <a:lstStyle/>
                    <a:p>
                      <a:pPr marR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Kayak Sans" panose="02000500000000000000" pitchFamily="2" charset="0"/>
                        </a:rPr>
                        <a:t>FORMATION</a:t>
                      </a:r>
                      <a:endParaRPr lang="fr-FR" sz="1200" dirty="0">
                        <a:effectLst/>
                        <a:latin typeface="Kayak Sans" panose="02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87" marR="33187" marT="33187" marB="3318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Kayak Sans" panose="02000500000000000000" pitchFamily="2" charset="0"/>
                        </a:rPr>
                        <a:t>Chef </a:t>
                      </a:r>
                      <a:r>
                        <a:rPr lang="fr-FR" sz="1200" dirty="0">
                          <a:effectLst/>
                          <a:latin typeface="Kayak Sans" panose="02000500000000000000" pitchFamily="2" charset="0"/>
                        </a:rPr>
                        <a:t>de cuisine</a:t>
                      </a:r>
                      <a:endParaRPr lang="fr-FR" sz="1200" dirty="0">
                        <a:effectLst/>
                        <a:latin typeface="Kayak Sans" panose="02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87" marR="33187" marT="33187" marB="33187" anchor="ctr"/>
                </a:tc>
                <a:tc>
                  <a:txBody>
                    <a:bodyPr/>
                    <a:lstStyle/>
                    <a:p>
                      <a:pPr marL="285750" marR="8255" lvl="0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fr-FR" sz="1200" b="1" kern="1200" dirty="0" smtClean="0">
                          <a:solidFill>
                            <a:schemeClr val="dk1"/>
                          </a:solidFill>
                          <a:latin typeface="Kayak Sans" panose="02000500000000000000" pitchFamily="2" charset="0"/>
                          <a:ea typeface="+mn-ea"/>
                          <a:cs typeface="+mn-cs"/>
                        </a:rPr>
                        <a:t>Deux journées de formation</a:t>
                      </a:r>
                    </a:p>
                    <a:p>
                      <a:pPr marL="285750" marR="8255" lvl="0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effectLst/>
                          <a:latin typeface="Kayak Sans" panose="02000500000000000000" pitchFamily="2" charset="0"/>
                          <a:ea typeface="+mn-ea"/>
                          <a:cs typeface="+mn-cs"/>
                        </a:rPr>
                        <a:t>Différents modules proposés : textures modifiées, 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effectLst/>
                          <a:latin typeface="Kayak Sans" panose="02000500000000000000" pitchFamily="2" charset="0"/>
                          <a:ea typeface="+mn-ea"/>
                          <a:cs typeface="+mn-cs"/>
                        </a:rPr>
                        <a:t>optimisation des 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effectLst/>
                          <a:latin typeface="Kayak Sans" panose="02000500000000000000" pitchFamily="2" charset="0"/>
                          <a:ea typeface="+mn-ea"/>
                          <a:cs typeface="+mn-cs"/>
                        </a:rPr>
                        <a:t>denrées et 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effectLst/>
                          <a:latin typeface="Kayak Sans" panose="02000500000000000000" pitchFamily="2" charset="0"/>
                          <a:ea typeface="+mn-ea"/>
                          <a:cs typeface="+mn-cs"/>
                        </a:rPr>
                        <a:t>des 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effectLst/>
                          <a:latin typeface="Kayak Sans" panose="02000500000000000000" pitchFamily="2" charset="0"/>
                          <a:ea typeface="+mn-ea"/>
                          <a:cs typeface="+mn-cs"/>
                        </a:rPr>
                        <a:t>stocks en vue de limiter le gaspillage alimentaire, les cuissons, 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effectLst/>
                          <a:latin typeface="Kayak Sans" panose="02000500000000000000" pitchFamily="2" charset="0"/>
                          <a:ea typeface="+mn-ea"/>
                          <a:cs typeface="+mn-cs"/>
                        </a:rPr>
                        <a:t>l’enrichissement 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effectLst/>
                          <a:latin typeface="Kayak Sans" panose="02000500000000000000" pitchFamily="2" charset="0"/>
                          <a:ea typeface="+mn-ea"/>
                          <a:cs typeface="+mn-cs"/>
                        </a:rPr>
                        <a:t>naturel, 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effectLst/>
                          <a:latin typeface="Kayak Sans" panose="02000500000000000000" pitchFamily="2" charset="0"/>
                          <a:ea typeface="+mn-ea"/>
                          <a:cs typeface="+mn-cs"/>
                        </a:rPr>
                        <a:t>le manger-mains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effectLst/>
                          <a:latin typeface="Kayak Sans" panose="02000500000000000000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effectLst/>
                          <a:latin typeface="Kayak Sans" panose="02000500000000000000" pitchFamily="2" charset="0"/>
                          <a:ea typeface="+mn-ea"/>
                          <a:cs typeface="+mn-cs"/>
                        </a:rPr>
                        <a:t>le dressage…</a:t>
                      </a: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Kayak San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33187" marR="33187" marT="33187" marB="33187"/>
                </a:tc>
                <a:extLst>
                  <a:ext uri="{0D108BD9-81ED-4DB2-BD59-A6C34878D82A}">
                    <a16:rowId xmlns:a16="http://schemas.microsoft.com/office/drawing/2014/main" val="4293374339"/>
                  </a:ext>
                </a:extLst>
              </a:tr>
            </a:tbl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78628" y="2524157"/>
            <a:ext cx="1942049" cy="145653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659" y="4440523"/>
            <a:ext cx="2445572" cy="183417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9099" y="220745"/>
            <a:ext cx="2551132" cy="184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00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hème Office">
  <a:themeElements>
    <a:clrScheme name="Silver Fourchette">
      <a:dk1>
        <a:sysClr val="windowText" lastClr="000000"/>
      </a:dk1>
      <a:lt1>
        <a:sysClr val="window" lastClr="FFFFFF"/>
      </a:lt1>
      <a:dk2>
        <a:srgbClr val="8ABE28"/>
      </a:dk2>
      <a:lt2>
        <a:srgbClr val="BEE17D"/>
      </a:lt2>
      <a:accent1>
        <a:srgbClr val="D70A55"/>
      </a:accent1>
      <a:accent2>
        <a:srgbClr val="FF6496"/>
      </a:accent2>
      <a:accent3>
        <a:srgbClr val="FFDE30"/>
      </a:accent3>
      <a:accent4>
        <a:srgbClr val="FFEB9B"/>
      </a:accent4>
      <a:accent5>
        <a:srgbClr val="662DAF"/>
      </a:accent5>
      <a:accent6>
        <a:srgbClr val="B9A5D7"/>
      </a:accent6>
      <a:hlink>
        <a:srgbClr val="548DD4"/>
      </a:hlink>
      <a:folHlink>
        <a:srgbClr val="17365D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2A330A3FBE964794C1C9A30F8029E1" ma:contentTypeVersion="14" ma:contentTypeDescription="Crée un document." ma:contentTypeScope="" ma:versionID="d82a923630c7601e707ccfd6d09d9ef6">
  <xsd:schema xmlns:xsd="http://www.w3.org/2001/XMLSchema" xmlns:xs="http://www.w3.org/2001/XMLSchema" xmlns:p="http://schemas.microsoft.com/office/2006/metadata/properties" xmlns:ns3="96d8f59f-e251-4a2d-a35d-d0c0083ad647" xmlns:ns4="a234d3e0-8cb3-4d3e-9efe-5da56057bfb1" targetNamespace="http://schemas.microsoft.com/office/2006/metadata/properties" ma:root="true" ma:fieldsID="c8f3f4d62396fd2810bae8312cbbf548" ns3:_="" ns4:_="">
    <xsd:import namespace="96d8f59f-e251-4a2d-a35d-d0c0083ad647"/>
    <xsd:import namespace="a234d3e0-8cb3-4d3e-9efe-5da56057bfb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8f59f-e251-4a2d-a35d-d0c0083ad6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34d3e0-8cb3-4d3e-9efe-5da56057bfb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6BB8A4-936E-4B29-A035-B26EE7BBB73A}">
  <ds:schemaRefs>
    <ds:schemaRef ds:uri="http://schemas.microsoft.com/office/infopath/2007/PartnerControls"/>
    <ds:schemaRef ds:uri="a234d3e0-8cb3-4d3e-9efe-5da56057bfb1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96d8f59f-e251-4a2d-a35d-d0c0083ad64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D1B59C3-DA14-4644-BE5F-A3D99F2099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2E540E-BF40-4A76-95C9-78903B2C73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d8f59f-e251-4a2d-a35d-d0c0083ad647"/>
    <ds:schemaRef ds:uri="a234d3e0-8cb3-4d3e-9efe-5da56057bf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7300</TotalTime>
  <Words>731</Words>
  <Application>Microsoft Office PowerPoint</Application>
  <PresentationFormat>Grand écran</PresentationFormat>
  <Paragraphs>127</Paragraphs>
  <Slides>10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Courier New</vt:lpstr>
      <vt:lpstr>Kayak Sans</vt:lpstr>
      <vt:lpstr>Segoe UI</vt:lpstr>
      <vt:lpstr>Times New Roman</vt:lpstr>
      <vt:lpstr>Wingdings</vt:lpstr>
      <vt:lpstr>1_Thème Office</vt:lpstr>
      <vt:lpstr>PRESENTATION DE NOS ACTIONS </vt:lpstr>
      <vt:lpstr>Présentation PowerPoint</vt:lpstr>
      <vt:lpstr>Présentation PowerPoint</vt:lpstr>
      <vt:lpstr>UnE conviction commune, le credo de silver fourchette</vt:lpstr>
      <vt:lpstr>DEPUIS 2014, DES EHPAD AU DOMICILE</vt:lpstr>
      <vt:lpstr>SILVER FOURCHETTE EN ILE DE FRANCE</vt:lpstr>
      <vt:lpstr>NOS DOMAINES D’INTERVENTION</vt:lpstr>
      <vt:lpstr>NOS ACTIONS DE Prévention</vt:lpstr>
      <vt:lpstr>NOS FORMATS A DESTIANTION DES EHPAD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Julie Moinard</dc:creator>
  <cp:lastModifiedBy>Mathilde Cotten</cp:lastModifiedBy>
  <cp:revision>286</cp:revision>
  <dcterms:created xsi:type="dcterms:W3CDTF">2019-02-27T10:04:03Z</dcterms:created>
  <dcterms:modified xsi:type="dcterms:W3CDTF">2021-11-09T11:34:37Z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0x010100082A330A3FBE964794C1C9A30F8029E1</vt:lpwstr>
  </property>
</Properties>
</file>